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309" r:id="rId4"/>
    <p:sldId id="290" r:id="rId5"/>
    <p:sldId id="273" r:id="rId6"/>
    <p:sldId id="313" r:id="rId7"/>
    <p:sldId id="262" r:id="rId8"/>
    <p:sldId id="268" r:id="rId9"/>
    <p:sldId id="264" r:id="rId10"/>
    <p:sldId id="266" r:id="rId11"/>
    <p:sldId id="265" r:id="rId12"/>
    <p:sldId id="311" r:id="rId13"/>
    <p:sldId id="314" r:id="rId14"/>
    <p:sldId id="267" r:id="rId15"/>
    <p:sldId id="270" r:id="rId16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8181"/>
    <a:srgbClr val="FFFFFF"/>
    <a:srgbClr val="BE2632"/>
    <a:srgbClr val="DD3C44"/>
    <a:srgbClr val="F6DF62"/>
    <a:srgbClr val="D5B23A"/>
    <a:srgbClr val="FFFFEC"/>
    <a:srgbClr val="4A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-840" y="-108"/>
      </p:cViewPr>
      <p:guideLst>
        <p:guide orient="horz" pos="2168"/>
        <p:guide pos="38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32" d="100"/>
        <a:sy n="13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12700" cmpd="sng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28388935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6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49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z="1200" strike="noStrike" noProof="1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5"/>
          <p:cNvSpPr/>
          <p:nvPr/>
        </p:nvSpPr>
        <p:spPr>
          <a:xfrm>
            <a:off x="1588" y="0"/>
            <a:ext cx="12192000" cy="6858000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74" name="Rectangle 6"/>
          <p:cNvSpPr/>
          <p:nvPr/>
        </p:nvSpPr>
        <p:spPr>
          <a:xfrm>
            <a:off x="0" y="5722938"/>
            <a:ext cx="12192000" cy="1135062"/>
          </a:xfrm>
          <a:prstGeom prst="rect">
            <a:avLst/>
          </a:prstGeom>
          <a:solidFill>
            <a:srgbClr val="DD3C44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Freeform 7"/>
          <p:cNvSpPr/>
          <p:nvPr/>
        </p:nvSpPr>
        <p:spPr>
          <a:xfrm>
            <a:off x="2325688" y="0"/>
            <a:ext cx="7542212" cy="98107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848221"/>
              </a:cxn>
              <a:cxn ang="0">
                <a:pos x="1561513" y="981075"/>
              </a:cxn>
              <a:cxn ang="0">
                <a:pos x="3776209" y="981075"/>
              </a:cxn>
              <a:cxn ang="0">
                <a:pos x="5980699" y="981075"/>
              </a:cxn>
              <a:cxn ang="0">
                <a:pos x="6429761" y="848221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6" name="Freeform 8"/>
          <p:cNvSpPr/>
          <p:nvPr/>
        </p:nvSpPr>
        <p:spPr>
          <a:xfrm>
            <a:off x="1941513" y="5653088"/>
            <a:ext cx="8308975" cy="1204912"/>
          </a:xfrm>
          <a:custGeom>
            <a:avLst/>
            <a:gdLst/>
            <a:ahLst/>
            <a:cxnLst>
              <a:cxn ang="0">
                <a:pos x="4154488" y="1204912"/>
              </a:cxn>
              <a:cxn ang="0">
                <a:pos x="0" y="1204912"/>
              </a:cxn>
              <a:cxn ang="0">
                <a:pos x="1490308" y="143705"/>
              </a:cxn>
              <a:cxn ang="0">
                <a:pos x="1939441" y="0"/>
              </a:cxn>
              <a:cxn ang="0">
                <a:pos x="4154488" y="0"/>
              </a:cxn>
              <a:cxn ang="0">
                <a:pos x="6359326" y="0"/>
              </a:cxn>
              <a:cxn ang="0">
                <a:pos x="6808460" y="143705"/>
              </a:cxn>
              <a:cxn ang="0">
                <a:pos x="8308975" y="1204912"/>
              </a:cxn>
              <a:cxn ang="0">
                <a:pos x="4154488" y="1204912"/>
              </a:cxn>
            </a:cxnLst>
            <a:rect l="0" t="0" r="0" b="0"/>
            <a:pathLst>
              <a:path w="814" h="109">
                <a:moveTo>
                  <a:pt x="407" y="109"/>
                </a:moveTo>
                <a:cubicBezTo>
                  <a:pt x="0" y="109"/>
                  <a:pt x="0" y="109"/>
                  <a:pt x="0" y="109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59" y="5"/>
                  <a:pt x="175" y="0"/>
                  <a:pt x="190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9" y="0"/>
                  <a:pt x="654" y="5"/>
                  <a:pt x="667" y="13"/>
                </a:cubicBezTo>
                <a:cubicBezTo>
                  <a:pt x="814" y="109"/>
                  <a:pt x="814" y="109"/>
                  <a:pt x="814" y="109"/>
                </a:cubicBezTo>
                <a:lnTo>
                  <a:pt x="407" y="109"/>
                </a:lnTo>
                <a:close/>
              </a:path>
            </a:pathLst>
          </a:custGeom>
          <a:solidFill>
            <a:srgbClr val="BE263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7" name="文本框 1"/>
          <p:cNvSpPr txBox="1"/>
          <p:nvPr/>
        </p:nvSpPr>
        <p:spPr>
          <a:xfrm>
            <a:off x="1998694" y="2492375"/>
            <a:ext cx="8711565" cy="9728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l" eaLnBrk="1" hangingPunct="1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西域美农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红品牌打造模式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文本框 10"/>
          <p:cNvSpPr txBox="1"/>
          <p:nvPr/>
        </p:nvSpPr>
        <p:spPr>
          <a:xfrm>
            <a:off x="4751388" y="3573463"/>
            <a:ext cx="5499100" cy="4841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eaLnBrk="1" hangingPunct="1"/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6980" y="981075"/>
            <a:ext cx="863092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zh-CN" altLang="zh-CN" sz="4000" b="1" strike="noStrike" noProof="1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/>
            <a:endParaRPr lang="zh-CN" altLang="zh-CN" sz="4000" b="1" strike="noStrike" noProof="1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2"/>
          <p:cNvGrpSpPr/>
          <p:nvPr/>
        </p:nvGrpSpPr>
        <p:grpSpPr>
          <a:xfrm>
            <a:off x="5268934" y="4656138"/>
            <a:ext cx="2889251" cy="398779"/>
            <a:chOff x="0" y="0"/>
            <a:chExt cx="2889762" cy="399016"/>
          </a:xfrm>
        </p:grpSpPr>
        <p:grpSp>
          <p:nvGrpSpPr>
            <p:cNvPr id="10" name="组合 7"/>
            <p:cNvGrpSpPr/>
            <p:nvPr/>
          </p:nvGrpSpPr>
          <p:grpSpPr>
            <a:xfrm>
              <a:off x="0" y="1825"/>
              <a:ext cx="1112838" cy="396875"/>
              <a:chOff x="0" y="0"/>
              <a:chExt cx="1112837" cy="396875"/>
            </a:xfrm>
          </p:grpSpPr>
          <p:sp>
            <p:nvSpPr>
              <p:cNvPr id="16" name="矩形 18"/>
              <p:cNvSpPr/>
              <p:nvPr/>
            </p:nvSpPr>
            <p:spPr>
              <a:xfrm>
                <a:off x="0" y="-236"/>
                <a:ext cx="1113033" cy="397111"/>
              </a:xfrm>
              <a:prstGeom prst="rect">
                <a:avLst/>
              </a:prstGeom>
              <a:solidFill>
                <a:srgbClr val="DD3C44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任意多边形 19"/>
              <p:cNvSpPr/>
              <p:nvPr/>
            </p:nvSpPr>
            <p:spPr>
              <a:xfrm>
                <a:off x="154014" y="-236"/>
                <a:ext cx="959019" cy="3955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59019" y="0"/>
                  </a:cxn>
                  <a:cxn ang="0">
                    <a:pos x="959019" y="395522"/>
                  </a:cxn>
                  <a:cxn ang="0">
                    <a:pos x="0" y="0"/>
                  </a:cxn>
                </a:cxnLst>
                <a:rect l="0" t="0" r="0" b="0"/>
                <a:pathLst>
                  <a:path w="959555" h="395112">
                    <a:moveTo>
                      <a:pt x="0" y="0"/>
                    </a:moveTo>
                    <a:lnTo>
                      <a:pt x="959555" y="0"/>
                    </a:lnTo>
                    <a:lnTo>
                      <a:pt x="959555" y="395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DFED">
                  <a:alpha val="3098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335270" y="0"/>
              <a:ext cx="1502040" cy="399016"/>
              <a:chOff x="635" y="0"/>
              <a:chExt cx="1502039" cy="398055"/>
            </a:xfrm>
          </p:grpSpPr>
          <p:sp>
            <p:nvSpPr>
              <p:cNvPr id="14" name="矩形 16"/>
              <p:cNvSpPr/>
              <p:nvPr/>
            </p:nvSpPr>
            <p:spPr>
              <a:xfrm>
                <a:off x="635" y="0"/>
                <a:ext cx="1502039" cy="398055"/>
              </a:xfrm>
              <a:prstGeom prst="rect">
                <a:avLst/>
              </a:prstGeom>
              <a:solidFill>
                <a:srgbClr val="4A4949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任意多边形 17"/>
              <p:cNvSpPr/>
              <p:nvPr/>
            </p:nvSpPr>
            <p:spPr>
              <a:xfrm>
                <a:off x="186459" y="0"/>
                <a:ext cx="1297217" cy="39457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57461" y="0"/>
                  </a:cxn>
                  <a:cxn ang="0">
                    <a:pos x="1057461" y="394570"/>
                  </a:cxn>
                  <a:cxn ang="0">
                    <a:pos x="0" y="0"/>
                  </a:cxn>
                </a:cxnLst>
                <a:rect l="0" t="0" r="0" b="0"/>
                <a:pathLst>
                  <a:path w="959555" h="395112">
                    <a:moveTo>
                      <a:pt x="0" y="0"/>
                    </a:moveTo>
                    <a:lnTo>
                      <a:pt x="959555" y="0"/>
                    </a:lnTo>
                    <a:lnTo>
                      <a:pt x="959555" y="395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474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文本框 8"/>
            <p:cNvSpPr txBox="1"/>
            <p:nvPr/>
          </p:nvSpPr>
          <p:spPr>
            <a:xfrm>
              <a:off x="183977" y="15464"/>
              <a:ext cx="646331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eaLnBrk="1" hangingPunct="1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日期</a:t>
              </a:r>
            </a:p>
          </p:txBody>
        </p:sp>
        <p:sp>
          <p:nvSpPr>
            <p:cNvPr id="13" name="文本框 11"/>
            <p:cNvSpPr txBox="1"/>
            <p:nvPr/>
          </p:nvSpPr>
          <p:spPr>
            <a:xfrm>
              <a:off x="1575079" y="15249"/>
              <a:ext cx="1314683" cy="3695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 eaLnBrk="1" hangingPunct="1"/>
              <a:r>
                <a:rPr lang="en-US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2017.12</a:t>
              </a:r>
              <a:endParaRPr lang="en-US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5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11266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67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69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270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71" name="文本框 11"/>
          <p:cNvSpPr txBox="1"/>
          <p:nvPr/>
        </p:nvSpPr>
        <p:spPr>
          <a:xfrm>
            <a:off x="4618038" y="34925"/>
            <a:ext cx="295465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策划推广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10" name="Content Placeholder 2"/>
          <p:cNvSpPr txBox="1"/>
          <p:nvPr/>
        </p:nvSpPr>
        <p:spPr>
          <a:xfrm>
            <a:off x="7770813" y="1728788"/>
            <a:ext cx="1651000" cy="377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网红打包服务</a:t>
            </a:r>
          </a:p>
        </p:txBody>
      </p:sp>
      <p:sp>
        <p:nvSpPr>
          <p:cNvPr id="11311" name="Oval 62"/>
          <p:cNvSpPr/>
          <p:nvPr/>
        </p:nvSpPr>
        <p:spPr>
          <a:xfrm>
            <a:off x="9639300" y="1462088"/>
            <a:ext cx="641350" cy="762000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1312" name="Oval 63"/>
          <p:cNvSpPr/>
          <p:nvPr/>
        </p:nvSpPr>
        <p:spPr>
          <a:xfrm>
            <a:off x="9488488" y="2322513"/>
            <a:ext cx="641350" cy="763587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1313" name="Oval 64"/>
          <p:cNvSpPr/>
          <p:nvPr/>
        </p:nvSpPr>
        <p:spPr>
          <a:xfrm>
            <a:off x="9320213" y="3214688"/>
            <a:ext cx="639762" cy="762000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1314" name="Oval 65"/>
          <p:cNvSpPr/>
          <p:nvPr/>
        </p:nvSpPr>
        <p:spPr>
          <a:xfrm>
            <a:off x="9293225" y="4140200"/>
            <a:ext cx="641350" cy="762000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1316" name="Content Placeholder 2"/>
          <p:cNvSpPr txBox="1"/>
          <p:nvPr/>
        </p:nvSpPr>
        <p:spPr>
          <a:xfrm>
            <a:off x="7173913" y="2601913"/>
            <a:ext cx="1651000" cy="37623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打造及联盟知名公会</a:t>
            </a:r>
          </a:p>
        </p:txBody>
      </p:sp>
      <p:sp>
        <p:nvSpPr>
          <p:cNvPr id="11317" name="Content Placeholder 2"/>
          <p:cNvSpPr txBox="1"/>
          <p:nvPr/>
        </p:nvSpPr>
        <p:spPr>
          <a:xfrm>
            <a:off x="6856413" y="3419475"/>
            <a:ext cx="1651000" cy="3762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专业化的培训机制及实力</a:t>
            </a:r>
          </a:p>
        </p:txBody>
      </p:sp>
      <p:sp>
        <p:nvSpPr>
          <p:cNvPr id="87" name="矩形 86"/>
          <p:cNvSpPr/>
          <p:nvPr/>
        </p:nvSpPr>
        <p:spPr>
          <a:xfrm>
            <a:off x="642938" y="714376"/>
            <a:ext cx="11144250" cy="2857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拥有广阔的市场资源和优质的幕后推手，与各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大媒体平台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均有良好的合作，致力于打造更全面更有实力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的网红，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集合了一只强大的制作，包装，企划团队，与各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大知名商家和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主流媒体有着良好的沟通及合作（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如央视财经、新浪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UC新闻、和田日报、西安地铁早8点报、熊猫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、虎牙、搜狐、百度、网易、京东、淘宝客、天涯、贴吧、今日头条、等）知名机构合作，形成品牌联合体，并将网红的作品、获奖情况等以新闻的形式刊登在国内各大媒体网站，提高广大网民信任度高。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" name="图片 91" descr="timg (7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235" y="3228980"/>
            <a:ext cx="4071237" cy="3049587"/>
          </a:xfrm>
          <a:prstGeom prst="rect">
            <a:avLst/>
          </a:prstGeom>
        </p:spPr>
      </p:pic>
      <p:pic>
        <p:nvPicPr>
          <p:cNvPr id="93" name="图片 92" descr="QQ截图201705251358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3486150"/>
            <a:ext cx="5929313" cy="2486029"/>
          </a:xfrm>
          <a:prstGeom prst="rect">
            <a:avLst/>
          </a:prstGeom>
        </p:spPr>
      </p:pic>
      <p:sp>
        <p:nvSpPr>
          <p:cNvPr id="94" name="文本框 5"/>
          <p:cNvSpPr txBox="1"/>
          <p:nvPr/>
        </p:nvSpPr>
        <p:spPr>
          <a:xfrm>
            <a:off x="4449876" y="640936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12290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91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292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293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4" name="文本框 11"/>
          <p:cNvSpPr txBox="1"/>
          <p:nvPr/>
        </p:nvSpPr>
        <p:spPr>
          <a:xfrm>
            <a:off x="4618038" y="34925"/>
            <a:ext cx="295465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主播招募</a:t>
            </a:r>
          </a:p>
        </p:txBody>
      </p:sp>
      <p:sp>
        <p:nvSpPr>
          <p:cNvPr id="12302" name="TextBox 22"/>
          <p:cNvSpPr txBox="1"/>
          <p:nvPr/>
        </p:nvSpPr>
        <p:spPr>
          <a:xfrm>
            <a:off x="1641475" y="3960813"/>
            <a:ext cx="1331913" cy="4191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 indent="0"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以人为本</a:t>
            </a:r>
          </a:p>
        </p:txBody>
      </p:sp>
      <p:sp>
        <p:nvSpPr>
          <p:cNvPr id="24" name="文本框 5"/>
          <p:cNvSpPr txBox="1"/>
          <p:nvPr/>
        </p:nvSpPr>
        <p:spPr>
          <a:xfrm>
            <a:off x="4449876" y="6409365"/>
            <a:ext cx="23431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14376" y="1041391"/>
            <a:ext cx="10782300" cy="487363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2"/>
          <p:cNvSpPr txBox="1"/>
          <p:nvPr/>
        </p:nvSpPr>
        <p:spPr>
          <a:xfrm>
            <a:off x="989646" y="1636395"/>
            <a:ext cx="245173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</a:p>
        </p:txBody>
      </p:sp>
      <p:sp>
        <p:nvSpPr>
          <p:cNvPr id="16" name="文本框 1"/>
          <p:cNvSpPr txBox="1"/>
          <p:nvPr/>
        </p:nvSpPr>
        <p:spPr>
          <a:xfrm>
            <a:off x="1032510" y="2672080"/>
            <a:ext cx="3194685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男女不限</a:t>
            </a:r>
            <a:endParaRPr lang="zh-CN" altLang="en-US" sz="2100" b="1" u="none" dirty="0">
              <a:solidFill>
                <a:schemeClr val="tx1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年满</a:t>
            </a:r>
            <a:r>
              <a:rPr lang="en-US" altLang="zh-CN" sz="21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stheiti" charset="0"/>
                <a:sym typeface="+mn-ea"/>
              </a:rPr>
              <a:t>18</a:t>
            </a:r>
            <a:r>
              <a:rPr lang="zh-CN" altLang="en-US" sz="21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周岁</a:t>
            </a:r>
            <a:endParaRPr lang="zh-CN" altLang="en-US" sz="2100" b="1" u="none" dirty="0">
              <a:solidFill>
                <a:schemeClr val="tx1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身体健康、形象气质佳</a:t>
            </a:r>
            <a:endParaRPr lang="zh-CN" altLang="en-US" sz="2100" b="1" u="none" dirty="0">
              <a:solidFill>
                <a:schemeClr val="tx1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语言表达能力强</a:t>
            </a:r>
            <a:endParaRPr lang="zh-CN" altLang="en-US" sz="2100" b="1" u="none" dirty="0">
              <a:solidFill>
                <a:schemeClr val="tx1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有直播经验、主持、销售经验均可</a:t>
            </a:r>
            <a:endParaRPr lang="zh-CN" altLang="en-US" sz="2100" b="1" u="none" dirty="0">
              <a:solidFill>
                <a:schemeClr val="tx1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喜欢并热爱直播事业</a:t>
            </a:r>
            <a:endParaRPr lang="zh-CN" altLang="en-US" sz="2100" b="1" u="none" dirty="0">
              <a:solidFill>
                <a:schemeClr val="tx1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服从公司安排</a:t>
            </a: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5570848" y="1707835"/>
            <a:ext cx="195961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职责</a:t>
            </a:r>
          </a:p>
        </p:txBody>
      </p:sp>
      <p:pic>
        <p:nvPicPr>
          <p:cNvPr id="4100" name="Picture 4" descr="https://timgsa.baidu.com/timg?image&amp;quality=80&amp;size=b9999_10000&amp;sec=1512823089848&amp;di=085147e308f5b270e3e949755af6c19b&amp;imgtype=0&amp;src=http%3A%2F%2Fpic2.16pic.com%2F00%2F18%2F37%2F16pic_1837834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15" y="447675"/>
            <a:ext cx="2074861" cy="203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7"/>
          <p:cNvSpPr txBox="1"/>
          <p:nvPr/>
        </p:nvSpPr>
        <p:spPr>
          <a:xfrm>
            <a:off x="5299075" y="2657792"/>
            <a:ext cx="5959475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Wingdings" panose="05000000000000000000" charset="0"/>
              <a:buChar char="l"/>
            </a:pP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独立完成直播内容，与网友互动，引导粉丝购买推荐的商品，活跃直播气氛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协助节目的组织、策划、准备工作及气氛调节；</a:t>
            </a: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3.负责分享购物经验及推广商家产品</a:t>
            </a: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负责店铺微博方案的执行</a:t>
            </a: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直播间粉丝维护，策划有效的粉丝营销活动，提升粉丝黏性；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293" name="Freeform 7"/>
          <p:cNvSpPr/>
          <p:nvPr/>
        </p:nvSpPr>
        <p:spPr>
          <a:xfrm>
            <a:off x="2403475" y="0"/>
            <a:ext cx="7541895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2289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12290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91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22470" y="29210"/>
            <a:ext cx="394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主播招募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747714" y="954284"/>
            <a:ext cx="10782300" cy="487363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954405" y="1694180"/>
            <a:ext cx="289623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薪资待遇</a:t>
            </a:r>
          </a:p>
        </p:txBody>
      </p:sp>
      <p:sp>
        <p:nvSpPr>
          <p:cNvPr id="13" name="文本框 2"/>
          <p:cNvSpPr txBox="1"/>
          <p:nvPr/>
        </p:nvSpPr>
        <p:spPr>
          <a:xfrm>
            <a:off x="963299" y="2525389"/>
            <a:ext cx="4094479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签署主播艺人待遇：</a:t>
            </a:r>
            <a:endParaRPr lang="zh-CN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2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底薪（</a:t>
            </a:r>
            <a:r>
              <a:rPr lang="en-US" altLang="zh-CN" sz="22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4000-28000</a:t>
            </a:r>
            <a:r>
              <a:rPr lang="zh-CN" altLang="en-US" sz="22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人民币）</a:t>
            </a:r>
            <a:r>
              <a:rPr lang="en-US" altLang="zh-CN" sz="22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stheiti" charset="0"/>
                <a:sym typeface="+mn-ea"/>
              </a:rPr>
              <a:t>+</a:t>
            </a:r>
            <a:r>
              <a:rPr lang="zh-CN" altLang="en-US" sz="22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提成（佣金</a:t>
            </a:r>
            <a:r>
              <a:rPr lang="en-US" altLang="zh-CN" sz="22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5%-30%</a:t>
            </a:r>
            <a:r>
              <a:rPr lang="zh-CN" altLang="en-US" sz="22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200" b="1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特别优秀者薪资另谈</a:t>
            </a:r>
            <a:endParaRPr lang="zh-CN" altLang="en-US" sz="2200" b="1" dirty="0">
              <a:solidFill>
                <a:schemeClr val="tx1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配备专业经纪人</a:t>
            </a:r>
            <a:endParaRPr lang="zh-CN" altLang="zh-CN" sz="2200" b="1" dirty="0">
              <a:solidFill>
                <a:schemeClr val="tx1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制定专属推广计划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安排线上及线下活动</a:t>
            </a:r>
            <a:endParaRPr lang="zh-CN" altLang="en-US" sz="22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37" y="1676811"/>
            <a:ext cx="5527558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5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4449876" y="66069"/>
              <a:ext cx="234315" cy="9349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CN" dirty="0" smtClean="0">
                  <a:solidFill>
                    <a:schemeClr val="bg1"/>
                  </a:solidFill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27100" y="1957715"/>
            <a:ext cx="5569585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、专业运营团队，梳理直播产品内部化提示、利益点搭配、秒杀节奏把控，增大产出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、强大招商团队资源，给主播分配任务，多劳多得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、表现突出者给予晋级包装、推广和多元化商家业务，配备助理等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、直播间强大的站外引流，保障主播室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长期人流量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和盈利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、签约后可以接受公司内部专业培训，让主播综合才艺得到大幅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提升；</a:t>
            </a:r>
            <a:endParaRPr lang="en-US" alt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、增大主播类目系列、增加粉丝热点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营销，传播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优质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的优质品牌和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商业化变现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4522470" y="29210"/>
            <a:ext cx="394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十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我们提供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1168721" y="1274769"/>
            <a:ext cx="289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我们提供</a:t>
            </a:r>
          </a:p>
        </p:txBody>
      </p:sp>
      <p:pic>
        <p:nvPicPr>
          <p:cNvPr id="3074" name="Picture 2" descr="https://timgsa.baidu.com/timg?image&amp;quality=80&amp;size=b9999_10000&amp;sec=1512822498073&amp;di=90ea04e6b255f8f0d468794e551a8988&amp;imgtype=0&amp;src=http%3A%2F%2Fwww.joyto.cn%2Fuploads%2Fallimg%2F161005%2F1-161005154GT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8" y="1859544"/>
            <a:ext cx="3800475" cy="406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0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14338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339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0" name="文本框 5"/>
            <p:cNvSpPr txBox="1"/>
            <p:nvPr/>
          </p:nvSpPr>
          <p:spPr>
            <a:xfrm>
              <a:off x="4449876" y="66069"/>
              <a:ext cx="234315" cy="9349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/>
              <a:r>
                <a:rPr lang="en-US" altLang="zh-CN" dirty="0" smtClean="0">
                  <a:solidFill>
                    <a:schemeClr val="bg1"/>
                  </a:solidFill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341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342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3" name="文本框 11"/>
          <p:cNvSpPr txBox="1"/>
          <p:nvPr/>
        </p:nvSpPr>
        <p:spPr>
          <a:xfrm>
            <a:off x="4375142" y="34925"/>
            <a:ext cx="3416320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十一、联系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1" name="矩形 10"/>
          <p:cNvSpPr/>
          <p:nvPr/>
        </p:nvSpPr>
        <p:spPr>
          <a:xfrm>
            <a:off x="4573584" y="5278487"/>
            <a:ext cx="3184530" cy="49784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algn="ctr">
              <a:lnSpc>
                <a:spcPts val="1600"/>
              </a:lnSpc>
            </a:pPr>
            <a:endParaRPr lang="en-US" altLang="zh-CN" sz="1200" kern="0" noProof="1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algn="ctr">
              <a:lnSpc>
                <a:spcPts val="1600"/>
              </a:lnSpc>
            </a:pPr>
            <a:r>
              <a:rPr lang="zh-CN" altLang="en-US" sz="1200" kern="0" noProof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  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628650" y="1138667"/>
            <a:ext cx="10782300" cy="487363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1445342" y="2256790"/>
            <a:ext cx="9129252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公司地址：浙江省杭州市余杭区文一西路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1326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号利尔达物联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园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号楼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室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公司邮箱：sxmnwl@163.com</a:t>
            </a: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招聘电话：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13527772577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王小姐</a:t>
            </a:r>
          </a:p>
        </p:txBody>
      </p:sp>
      <p:pic>
        <p:nvPicPr>
          <p:cNvPr id="13" name="图片 12" descr="timg (6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17160" y="4966226"/>
            <a:ext cx="1122361" cy="1122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Rectangle 6"/>
          <p:cNvSpPr/>
          <p:nvPr/>
        </p:nvSpPr>
        <p:spPr>
          <a:xfrm>
            <a:off x="0" y="5722938"/>
            <a:ext cx="12192000" cy="1135062"/>
          </a:xfrm>
          <a:prstGeom prst="rect">
            <a:avLst/>
          </a:prstGeom>
          <a:solidFill>
            <a:srgbClr val="DD3C44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Freeform 7"/>
          <p:cNvSpPr/>
          <p:nvPr/>
        </p:nvSpPr>
        <p:spPr>
          <a:xfrm>
            <a:off x="2325688" y="0"/>
            <a:ext cx="7542212" cy="98107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848221"/>
              </a:cxn>
              <a:cxn ang="0">
                <a:pos x="1561513" y="981075"/>
              </a:cxn>
              <a:cxn ang="0">
                <a:pos x="3776209" y="981075"/>
              </a:cxn>
              <a:cxn ang="0">
                <a:pos x="5980699" y="981075"/>
              </a:cxn>
              <a:cxn ang="0">
                <a:pos x="6429761" y="848221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8" name="Freeform 8"/>
          <p:cNvSpPr/>
          <p:nvPr/>
        </p:nvSpPr>
        <p:spPr>
          <a:xfrm>
            <a:off x="1941513" y="5653088"/>
            <a:ext cx="8308975" cy="1204912"/>
          </a:xfrm>
          <a:custGeom>
            <a:avLst/>
            <a:gdLst/>
            <a:ahLst/>
            <a:cxnLst>
              <a:cxn ang="0">
                <a:pos x="4154488" y="1204912"/>
              </a:cxn>
              <a:cxn ang="0">
                <a:pos x="0" y="1204912"/>
              </a:cxn>
              <a:cxn ang="0">
                <a:pos x="1490308" y="143705"/>
              </a:cxn>
              <a:cxn ang="0">
                <a:pos x="1939441" y="0"/>
              </a:cxn>
              <a:cxn ang="0">
                <a:pos x="4154488" y="0"/>
              </a:cxn>
              <a:cxn ang="0">
                <a:pos x="6359326" y="0"/>
              </a:cxn>
              <a:cxn ang="0">
                <a:pos x="6808460" y="143705"/>
              </a:cxn>
              <a:cxn ang="0">
                <a:pos x="8308975" y="1204912"/>
              </a:cxn>
              <a:cxn ang="0">
                <a:pos x="4154488" y="1204912"/>
              </a:cxn>
            </a:cxnLst>
            <a:rect l="0" t="0" r="0" b="0"/>
            <a:pathLst>
              <a:path w="814" h="109">
                <a:moveTo>
                  <a:pt x="407" y="109"/>
                </a:moveTo>
                <a:cubicBezTo>
                  <a:pt x="0" y="109"/>
                  <a:pt x="0" y="109"/>
                  <a:pt x="0" y="109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59" y="5"/>
                  <a:pt x="175" y="0"/>
                  <a:pt x="190" y="0"/>
                </a:cubicBezTo>
                <a:cubicBezTo>
                  <a:pt x="407" y="0"/>
                  <a:pt x="407" y="0"/>
                  <a:pt x="407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9" y="0"/>
                  <a:pt x="654" y="5"/>
                  <a:pt x="667" y="13"/>
                </a:cubicBezTo>
                <a:cubicBezTo>
                  <a:pt x="814" y="109"/>
                  <a:pt x="814" y="109"/>
                  <a:pt x="814" y="109"/>
                </a:cubicBezTo>
                <a:lnTo>
                  <a:pt x="407" y="109"/>
                </a:lnTo>
                <a:close/>
              </a:path>
            </a:pathLst>
          </a:custGeom>
          <a:solidFill>
            <a:srgbClr val="BE263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9" name="文本框 10"/>
          <p:cNvSpPr txBox="1"/>
          <p:nvPr/>
        </p:nvSpPr>
        <p:spPr>
          <a:xfrm>
            <a:off x="3516313" y="4343400"/>
            <a:ext cx="4953000" cy="4832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ctr" eaLnBrk="1" hangingPunct="1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西域美农   网红品牌打造模式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6390" name="文本框 1"/>
          <p:cNvSpPr txBox="1"/>
          <p:nvPr/>
        </p:nvSpPr>
        <p:spPr>
          <a:xfrm rot="-260032">
            <a:off x="2790825" y="2481263"/>
            <a:ext cx="6883400" cy="1200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1" hangingPunct="1"/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grpSp>
        <p:nvGrpSpPr>
          <p:cNvPr id="16391" name="组合 20"/>
          <p:cNvGrpSpPr/>
          <p:nvPr/>
        </p:nvGrpSpPr>
        <p:grpSpPr>
          <a:xfrm>
            <a:off x="2517775" y="1500188"/>
            <a:ext cx="6986588" cy="2260600"/>
            <a:chOff x="0" y="0"/>
            <a:chExt cx="9668211" cy="2968531"/>
          </a:xfrm>
        </p:grpSpPr>
        <p:sp>
          <p:nvSpPr>
            <p:cNvPr id="16392" name="任意多边形 21"/>
            <p:cNvSpPr/>
            <p:nvPr/>
          </p:nvSpPr>
          <p:spPr>
            <a:xfrm rot="-251305">
              <a:off x="125220" y="2795505"/>
              <a:ext cx="9402395" cy="173026"/>
            </a:xfrm>
            <a:custGeom>
              <a:avLst/>
              <a:gdLst/>
              <a:ahLst/>
              <a:cxnLst>
                <a:cxn ang="0">
                  <a:pos x="0" y="18213"/>
                </a:cxn>
                <a:cxn ang="0">
                  <a:pos x="138016" y="173026"/>
                </a:cxn>
                <a:cxn ang="0">
                  <a:pos x="9402395" y="0"/>
                </a:cxn>
                <a:cxn ang="0">
                  <a:pos x="0" y="18213"/>
                </a:cxn>
              </a:cxnLst>
              <a:rect l="0" t="0" r="0" b="0"/>
              <a:pathLst>
                <a:path w="9402792" h="327804">
                  <a:moveTo>
                    <a:pt x="0" y="34506"/>
                  </a:moveTo>
                  <a:lnTo>
                    <a:pt x="138022" y="327804"/>
                  </a:lnTo>
                  <a:lnTo>
                    <a:pt x="9402792" y="0"/>
                  </a:lnTo>
                  <a:lnTo>
                    <a:pt x="0" y="34506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3" name="任意多边形 22"/>
            <p:cNvSpPr/>
            <p:nvPr/>
          </p:nvSpPr>
          <p:spPr>
            <a:xfrm rot="-354810" flipH="1">
              <a:off x="265816" y="1192416"/>
              <a:ext cx="9402395" cy="170941"/>
            </a:xfrm>
            <a:custGeom>
              <a:avLst/>
              <a:gdLst/>
              <a:ahLst/>
              <a:cxnLst>
                <a:cxn ang="0">
                  <a:pos x="0" y="17994"/>
                </a:cxn>
                <a:cxn ang="0">
                  <a:pos x="138016" y="170941"/>
                </a:cxn>
                <a:cxn ang="0">
                  <a:pos x="9402395" y="0"/>
                </a:cxn>
                <a:cxn ang="0">
                  <a:pos x="0" y="17994"/>
                </a:cxn>
              </a:cxnLst>
              <a:rect l="0" t="0" r="0" b="0"/>
              <a:pathLst>
                <a:path w="9402792" h="327804">
                  <a:moveTo>
                    <a:pt x="0" y="34506"/>
                  </a:moveTo>
                  <a:lnTo>
                    <a:pt x="138022" y="327804"/>
                  </a:lnTo>
                  <a:lnTo>
                    <a:pt x="9402792" y="0"/>
                  </a:lnTo>
                  <a:lnTo>
                    <a:pt x="0" y="34506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394" name="组合 23"/>
            <p:cNvGrpSpPr/>
            <p:nvPr/>
          </p:nvGrpSpPr>
          <p:grpSpPr>
            <a:xfrm rot="-3051619">
              <a:off x="-615354" y="615354"/>
              <a:ext cx="2462741" cy="1232033"/>
              <a:chOff x="0" y="0"/>
              <a:chExt cx="931661" cy="466081"/>
            </a:xfrm>
          </p:grpSpPr>
          <p:sp>
            <p:nvSpPr>
              <p:cNvPr id="16395" name="任意多边形 24"/>
              <p:cNvSpPr/>
              <p:nvPr/>
            </p:nvSpPr>
            <p:spPr>
              <a:xfrm rot="9376970">
                <a:off x="511761" y="310698"/>
                <a:ext cx="420337" cy="15457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0616" y="154578"/>
                  </a:cxn>
                  <a:cxn ang="0">
                    <a:pos x="420337" y="154578"/>
                  </a:cxn>
                  <a:cxn ang="0">
                    <a:pos x="0" y="0"/>
                  </a:cxn>
                </a:cxnLst>
                <a:rect l="0" t="0" r="0" b="0"/>
                <a:pathLst>
                  <a:path w="203200" h="74863">
                    <a:moveTo>
                      <a:pt x="0" y="0"/>
                    </a:moveTo>
                    <a:lnTo>
                      <a:pt x="53474" y="74863"/>
                    </a:lnTo>
                    <a:lnTo>
                      <a:pt x="203200" y="748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263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6" name="任意多边形 25"/>
              <p:cNvSpPr/>
              <p:nvPr/>
            </p:nvSpPr>
            <p:spPr>
              <a:xfrm rot="1047066">
                <a:off x="319822" y="-784"/>
                <a:ext cx="179018" cy="359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7084" y="359019"/>
                  </a:cxn>
                  <a:cxn ang="0">
                    <a:pos x="179018" y="107705"/>
                  </a:cxn>
                  <a:cxn ang="0">
                    <a:pos x="0" y="0"/>
                  </a:cxn>
                </a:cxnLst>
                <a:rect l="0" t="0" r="0" b="0"/>
                <a:pathLst>
                  <a:path w="80211" h="160421">
                    <a:moveTo>
                      <a:pt x="0" y="0"/>
                    </a:moveTo>
                    <a:lnTo>
                      <a:pt x="74864" y="160421"/>
                    </a:lnTo>
                    <a:lnTo>
                      <a:pt x="80211" y="48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263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7" name="任意多边形 26"/>
              <p:cNvSpPr/>
              <p:nvPr/>
            </p:nvSpPr>
            <p:spPr>
              <a:xfrm rot="1440260">
                <a:off x="-15" y="137716"/>
                <a:ext cx="364345" cy="177016"/>
              </a:xfrm>
              <a:custGeom>
                <a:avLst/>
                <a:gdLst/>
                <a:ahLst/>
                <a:cxnLst>
                  <a:cxn ang="0">
                    <a:pos x="0" y="33190"/>
                  </a:cxn>
                  <a:cxn ang="0">
                    <a:pos x="364345" y="177016"/>
                  </a:cxn>
                  <a:cxn ang="0">
                    <a:pos x="165610" y="0"/>
                  </a:cxn>
                  <a:cxn ang="0">
                    <a:pos x="0" y="33190"/>
                  </a:cxn>
                </a:cxnLst>
                <a:rect l="0" t="0" r="0" b="0"/>
                <a:pathLst>
                  <a:path w="176463" h="85558">
                    <a:moveTo>
                      <a:pt x="0" y="16042"/>
                    </a:moveTo>
                    <a:lnTo>
                      <a:pt x="176463" y="85558"/>
                    </a:lnTo>
                    <a:lnTo>
                      <a:pt x="80210" y="0"/>
                    </a:lnTo>
                    <a:lnTo>
                      <a:pt x="0" y="16042"/>
                    </a:lnTo>
                    <a:close/>
                  </a:path>
                </a:pathLst>
              </a:custGeom>
              <a:solidFill>
                <a:srgbClr val="BE263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6" name="文本框 5"/>
          <p:cNvSpPr txBox="1"/>
          <p:nvPr/>
        </p:nvSpPr>
        <p:spPr>
          <a:xfrm>
            <a:off x="4449876" y="6409365"/>
            <a:ext cx="23431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8" name="文本框 11"/>
          <p:cNvSpPr txBox="1"/>
          <p:nvPr/>
        </p:nvSpPr>
        <p:spPr>
          <a:xfrm>
            <a:off x="4618038" y="34925"/>
            <a:ext cx="295465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概况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8845" y="906125"/>
            <a:ext cx="10356850" cy="1571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1600" b="1" u="none" dirty="0" smtClean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西域</a:t>
            </a:r>
            <a:r>
              <a:rPr lang="zh-CN" altLang="en-US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美农，西域健康农特产互联网食品品牌。</a:t>
            </a:r>
            <a:r>
              <a:rPr lang="en-US" altLang="zh-CN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r>
              <a:rPr lang="zh-CN" altLang="en-US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创办于陕西西安，陕西美农网络科技有限公司旗下品牌，主营西域健康农特产品，建立了涵盖坚果炒货、肉干肉脯、燕麦片、养生茶等多个单品的产品体系，基本形成健康农特产一站式购物的格局。本着“精选、低价、健康、简约”理念，将原产地“贡品”和健康观念送达给每位用户，并立志成为食品电商健康农特产领导者。</a:t>
            </a:r>
            <a:r>
              <a:rPr lang="en-US" altLang="zh-CN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2012</a:t>
            </a:r>
            <a:r>
              <a:rPr lang="zh-CN" altLang="en-US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年被评为粉丝最喜爱的店铺，陕西省互联网协会副会长单位；</a:t>
            </a:r>
            <a:r>
              <a:rPr lang="en-US" altLang="zh-CN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r>
              <a:rPr lang="zh-CN" altLang="en-US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年被评选为陕西省电子商务示范企业</a:t>
            </a:r>
            <a:r>
              <a:rPr lang="en-US" altLang="zh-CN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2015</a:t>
            </a:r>
            <a:r>
              <a:rPr lang="zh-CN" altLang="en-US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年，美农网络全年销售额实现近</a:t>
            </a:r>
            <a:r>
              <a:rPr lang="en-US" altLang="zh-CN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b="1" u="none" dirty="0">
                <a:solidFill>
                  <a:srgbClr val="252525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亿元，当年新疆特产全网销售第一，新疆红枣销量第一，已成为互联网新疆红枣领军品牌、健康农特产领导者。</a:t>
            </a:r>
            <a:endParaRPr lang="zh-CN" altLang="en-US" sz="16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18845" y="2444408"/>
            <a:ext cx="10372090" cy="23083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1600" b="1" u="none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公司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拥有由全国顶级的电商美工、运营、推广、数据等组成的营运团队，以及专业的财务、行政、人事、仓存管理、生产管理人员组成的后勤管理团队。目前在职员工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多人，大专及本科以上学历占总人数的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90%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，分布于新疆、西安、安徽、杭州四地。总部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西安；运营中心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杭州；采购中心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新疆乌鲁木；工厂，生产、仓储、物流中心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武功；安徽界首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客服中心。“西域美农”主要利用电商平台进行农产品的线上销售。从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08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年就开始开淘宝店，一路随着淘宝摸爬滚打，积累了相应的运营经验。开创了新的农产品电商销售方式，从打造爆款开始，在爆款中形成品牌，然后优化供应链提高运转效率，继而实现网店的良性运转。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年“双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11”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单日销量达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1500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万元，当年实现近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亿元销售额；在淘宝网食品类目全国排名前五，信誉达到三金冠；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2015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年，美农网络全年销售额实现近</a:t>
            </a:r>
            <a:r>
              <a:rPr lang="en-US" altLang="zh-CN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b="1" u="none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亿元，当年新疆特产全网销售第一，新疆红枣销量第一，已成为互联网新疆红枣领军品牌、健康农特产领导者。</a:t>
            </a:r>
            <a:endParaRPr lang="zh-CN" altLang="en-US" sz="1600" b="1" dirty="0"/>
          </a:p>
        </p:txBody>
      </p:sp>
      <p:sp>
        <p:nvSpPr>
          <p:cNvPr id="9" name="Rectangle 6"/>
          <p:cNvSpPr/>
          <p:nvPr/>
        </p:nvSpPr>
        <p:spPr>
          <a:xfrm>
            <a:off x="0" y="6400800"/>
            <a:ext cx="12192000" cy="447675"/>
          </a:xfrm>
          <a:prstGeom prst="rect">
            <a:avLst/>
          </a:prstGeom>
          <a:solidFill>
            <a:srgbClr val="DD3C44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 descr="QQ截图201705241845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7" y="4709868"/>
            <a:ext cx="3614738" cy="1621220"/>
          </a:xfrm>
          <a:prstGeom prst="rect">
            <a:avLst/>
          </a:prstGeom>
        </p:spPr>
      </p:pic>
      <p:pic>
        <p:nvPicPr>
          <p:cNvPr id="11" name="图片 10" descr="QQ截图201705251328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64" y="4709868"/>
            <a:ext cx="2057302" cy="1572664"/>
          </a:xfrm>
          <a:prstGeom prst="rect">
            <a:avLst/>
          </a:prstGeom>
        </p:spPr>
      </p:pic>
      <p:sp>
        <p:nvSpPr>
          <p:cNvPr id="2" name="AutoShape 4" descr="data:image/jpeg;base64,/9j/4AAQSkZJRgABAQEASABIAAD/2wBDAAMCAgMCAgMDAwMEAwMEBQgFBQQEBQoHBwYIDAoMDAsKCwsNDhIQDQ4RDgsLEBYQERMUFRUVDA8XGBYUGBIUFRT/2wBDAQMEBAUEBQkFBQkUDQsNFBQUFBQUFBQUFBQUFBQUFBQUFBQUFBQUFBQUFBQUFBQUFBQUFBQUFBQUFBQUFBQUFBT/wAARCADIAMgDAREAAhEBAxEB/8QAHQAAAQQDAQEAAAAAAAAAAAAAAgUGBwgAAwQBCf/EAEUQAAIBAwMCAwYDBQUGBAcAAAECAwAEEQUGIRIxB0FRCBMiYXGBFDKRCRWhscEWI0JS8DNicpKi4RgkJdEXNENTY3Px/8QAHAEAAQUBAQEAAAAAAAAAAAAAAgEDBAUGAAcI/8QAPhEAAQMCBQEFBwMDAgQHAAAAAQACAwQRBRIhMUFRBhMiYXEygZGhsdHwFELBByPhFVIzcpLxJENTYoKiwv/aAAwDAQACEQMRAD8A+hyrXhNlsiUQFGhWu9vrTTIYXupHjMzsisq9SrgAkkd/Pyo5ZqaliY+ocRnJANrgWAOvPPF/RQJZzG8C2i3xlZI0dHWSNxlXQ5Vh6g0/lsAQbg7EagjqD+eafbI2QXatoFKAiRgU4AhRqtOAIEarTwCQlGFp0BAStgFOAICUYGKdASEowM04AgJRgZp4BCjVacAQkowMU4AgRgYowEiICnAEKMDFGAhJRAZo0i9wKWyS6IClSL2uXLDxXLkJOa5csoVyZgFecgLSouw+lGAgTS8Q7pH0CCeCVJVtrgiQxsG6QygDOPmoH3FVeJBlXRtMZDsjje2ujgB9QPiqbEWvhs8iwKZuzt/nRtZhtppC2n3UgjkQn8jE4Dj0IOM+o+1RsJmdA/uXn+24/A8OH89R7lRRV3cyA8JFu/bf8N7DULixul1y3nt5WhlD6d+R1JVgcPngg1vf9MnHRQ39ssNY4sdmBHl/lOvbHtT+Fu6ZUjt932lpM5wItSR7U59MyAL/ABoHUUzN2qyp+0uF1NsswB87j62Cle1uIb23jngljngdepJYmDKw9QRwR9Kay20K0TXteA5huCulRRgIiUzN/wC9L3a1zY29lBbFpx1vNd9XQEDAEgAjhR8TNn4Vxwc8TYog8XKbJTs0O/OraPY3xiMBuYEmMTHJXqAOP40JblNkN0ogZogEhKMDNPAIUarmnAEJK2AU4AgRAYpwBIiAowEKMDFGAhJXoFGkR0oCQlYBmlSIq5csrlyHOa5csoCVyFmoSUoCZ0kiwRs7sEVQWZj2AHc1584tY0ucbAalaHUmwUP7q3jc7guHjjkeHT1OEiVsdY/zN6k+nlXiGNY7NiTyyMlsQ2HXzPX04W7ocPZStDnC7+v2SRdK+taRDZR3CwXdsW9wJZOiKZGOShPZWDZIJ4OSCRxV/wBnsUgkgbh9S/IWk5CTZpBNy0nYG+oJ01IJGix3anBJ6s/rKQZnWsW8m2xH2TB3Dpu4tJ95+I0TU4SoLBhauy8c5DKCCPmDivS2YZOBfuzbra4+I0XhFXNNASJGEEeRTL8fvZ2gvdy6/rugzSR3Ul1Jc3VlJ8SsWPU5jxyDkk9Jz8sdqhu7cOo8WqKCsYCxry1rhoRY2s7j36ea9Ed/TKDGmw1NLUdy6QAuzAubci9xbUXPW49FX87FlxxdoQfVTWnHaeLmI/EKzd/QLEAPBiEZ/wDg8fdTT7MnihqPgpudoNV1C4uNn3Ubi4soAZDFLjKSRocAHPDYIyD5kCmpsdpJxqxwPu+6t8G/pN2jwaYgVMUkRvcXeNeCAW29dVZy69s/Y8DEQWGt3QH+IW0aA/8ANJUM4tTjYH8963LOwWKu9p7B7yfoF0aV7WHhxueeG01OC7sFMgKvqlkkkKN5MWUt0/XHFSIsXp3G1y388lDquwuLQML2Br7cNOvuBAup2hkjnjV0cPGwDKynIYEZBB8xV60X2XnpJBsd1vAzToCRGBinAEJKMDFOAIEYGKcASIgKMBCjVcUaEle0aREO1KAkJRAUqRe1y5ZXLkOc1y5ZQrkJOaAlLZCTimyUqinxH1I2G22iQ4e6cQ8f5e7fwGPvXi3aqrNNhxY3d5y+7c/b3rb4RF3tSHHZuv2TJ2ptD+0s8MTNeWyyLIRcC3DREopJUHIyaw+A9nRjL2RuzsDg7xZLtu0E2BuLn6LRV2Ifomlwym1tL66m19ke4NoR7fFu8hv5oZbeK4aVbYBYy44Rj1YyKdxbs7HhIjfIZHNcxryQywbm/aTe1whpMQdV5g3KCCRa+ptyNNl3T6JJp+19EvNI1HU45tQ98zRKzBAEbGemPJHf5j6Vay4c+kwqjqsNqJQ6fOSLm1mG2zLkfMeiiNqBLVTRVLGkMy66X1HVyDce1rW00m1v3u7yXUbmBbiYzIxRW6ysjOenI5wAD5k5pnGMCpoKOOsfK900jQ91wSAcxDy45bjWwFxe5NzsEVHXSSSuhDWhjSQLEXta7ba2Ol7242UA6r4ILufWW0rbUM66409xdzS3RdLI23SroIz7v8wycgnny+W3wagdiVBAIrmWxuTcNIG1rtGv1XpcXaI0UX6iuI7qzWgCxfmuQb+Lb3f5Ym7dp6Za6npNtoq6jAl00cDHV1Id5WYAsoESgIMjjLHmnqmmja9jYbi+ni6/AafErRUNdO+KR9TlJbc+DYAC9j4iSfcApD0D2cbKDVt+Wm5NfaKPa1i01xc2EDLCs5QPGpeRfiyvPSvPbmryHAmNfUNqJNIhckbX3G4+SytT2tldFRyUUFzUOsA4i+W9ibA6a8nTyUZ7t2BcbU0HbmsnULW/sNdgkntjErxyqEbpYPGwyvPY8g1n6qidSxxTZgWyAkddNNQthQ4mytnnpsha6EgG9iNRcWI38+iu37LupXWreB+3Xu2Z5IPfW0bMeTHHKyp+g4+1bHCnOfSMLvMfAr567YwxwY3OI9jlJ9SAT89VLQWrkBYwlbAKcAQIgMU4AkRgYowEKJRinAhJXtEkRDtSgJCUQFKkXtcuWVy5DXLllCuQs1ASlAQk4oCUqEnFNko1DHi3G34TTHB+ASSKfqQMfyNeB9tmO7mB3F3fQL0DAyM8g5sFs25rcej7L0maKP8AGXUc90BbxyKGHWhUM2TwOatcHxJlDgdLIwZ5Gum8IIv4mloJ6DVN1lMaiula45WkM1seDew817Nra32xtdF1H+AuVsrOzSOSZT74xseUHfz5HNFJiTKjAK0Tt7t4igjALgc2Rx1aN+dRrbqhbTGOvh7s5hme64B0zDnhFBqsOm7Q25GzJJMLS9hkhSeNZI/eMCrEMw4wK6Gtio8GoI3OBcI52kBzA5udwLSQXDhc6F01bUOGgzMINjY5QbjQLfurXItW8Oru8hEYeW6kjlJmQ+6jM5lUHB5JPT28sntU/G8RZiHZqWpiAzOkcD4mnK0ymQA2NySbWA8ztqmKGndBibYn7BoI0Opy5T/KhzZ2q6JtncF9v7cmqQ7dsbgNZ2NvDa2z312jgJ7xVQF1jAXqyw5H2zouzscWF0sc9W8R6WsA3MS7fQagDz3W7xCGqrIGYRRRmVzfE4lzwxpGtiTZpcb202Pyh/xV2pDtCeCCCWy1HSrmRXtdb0u2tfdTx9zgxnqVxnlGI+pHNQMSphTWAIc0nRzQ2xHu1B8itzgla6uaXvDmyNGrHF9wfPNoR/7h/hTed6aNtLwl2XPtzTbfVdhXX4n+1Fjqk9u11MT0qDJlsmXIZlVM/lUcDBrWuqoaehgdTNDoDfvA4i52Gut78i3kvO/9Pqa7FqttdIWVTcvcuaHZRudNLZdgSepOpuob8Xdi6Daa1tu12AsWq2GoRLDBdwagLma6nd/hWSL80LqGC4xggZ7g1lcUpadj4xQ+JrhvmuSfMftI2st/gWJVb4J5MXux7DcgtyhrQNSHbOBte/G21lebw62hFsLY+ibfiIYafbLE7js8nd2+7FjWxpoBTxNiHA/7r50xSvdiVbLWO/eSfQcD3CycoGKmAKrRgYpwBIjAxRgIUQGKMBCSiAzRpF6BiiQogK5cva5csPFcuQnmuXLKFchJzQEpQhJxQEpUJOKbJRoSaaJSgJk7j0CPcWkSWbt7tzh43xnpcdj9PL71gcUw5mJ0jqZ5sdwehG32PktDR1JpJhKNevmFDOsbdv8AQ5il7avGB2k6co3zDdq8DrsKrMNeWVEZA68H0Oy9Cp6uGpF4nX8ufgkz4R/lFU+qmLrsNJvNVlEdnay3LnyiQn9T2FT6Whqq12SmjLj5BMSzxQDNK4D1XTv7wP3frO0JI9GvLGG+kyJrOVyrvHj8qy/lBPnnjHGRXqeF9jJoGipqCC8bN6ep2v5beah4d2kw2CrBqmuLRsRsD1Ld7fllVHc2wdw7JuXh1vQ73SnBx1zQEI30cZU/Y1cSwSwm0jSF7TSYnR4g0OpZmvHkdfhuPgkANGCSGQE9yCOaYVnYrZFbtPKoSPrc9jj+tORxvmdljbc+SBzwwXcbBWe9mnbHh/sy9Xcevb023dbjGY7a0i1CN0ssj4iz5wZcHHHCgnBJORuMMwv9Me+m9vgdP8rxvtdXYviLDRUVLIIf3HKbu6acN56n0VrrTcuj3tus9tq1hPbntNFdRsp+4bFaYBeMPpKljsj43A9C0/ZdUOr2Ew/u7+1kPb4Z0P8AWnMpCbdDKz2mEe4rvA4B8j2NEAmEarijQkr0DNOBIjrgEhK9ApUi9rlyyuXISc1xXLKC65CzUJKUBCTigJSoScU2SjQk00SlAQE00SiSKq1QAKyRdAYEEZU9wexp+wIsUN1qGmWhbqNpblvUwrn+VM/o6cm5jb/0j7Iu+k2zH4ldcaCNQqgKvoowKnMaGizRYJgm5uVtAxToCQlcOv61p23dGutQ1e6itNNgQvNJOfgAHy8/pT7GF5sEUEUtRK2OEXedrbr5q+0D7aSby1S607YegaXomkozJ+9ZLCFry6/3gSv92vmMc+pqNI2EGzWAnrYL6P7O9kzSMbNiEznv/wBuZ2UfPX6eSrLNrOo6rcPLPd3FxI2WLFyfrx5Co5NhpovU4Y2iwaEUDvGqnqxjsAeajk3V5EMo1Ul+GPhDubxSfGhQ+8AfpeQydIU4zmpVPBNUaMULFMbw3B2B9YbG2misj4feyB4mGO5txrcemrD+SSWb3qOcdunnH9av4cPqLWB2XlOK9vuzzS15hL77i1iPepa0nbHin4N2oma5Gq2qfnFqzA4HpGcq36ZqSaeeAXeLrCzVnZvtC/IG9247Xt9RqFIfh17TOhbou49O1WWPT9RPwgkFQT6EH+Yz9qZZNG85QbFZPGOxNZQsM9MC9n5+aqbI3WVFZCGVhkMDkEetPWXmxuDYrYBSrl7XLlh4rlyHOa5csoCVyEnNCSlshJxTZKVCTigJRoSaaJSgICaaJRICaaJRJLVaqwFPJRhadAQErYBTgCAlGBinQEhK4dc1rT9s6Nfatqt1HY6bYwvcXNzMcLFGoyzH7U81t10UT55GxRC7nGwHUlfLX2pPat1zxfVrW0kk0rb1y5Npp6nEhtskK8pH+OQDqI8gQO3ea7+3D4eV9CdnMAgwyznDNJyfPoPIbeZ1VaYeMCqcr1CM5UrJPLZwypFIVjkHu3ZOzjOcZ9MimObK1sAwOQyzLCIykgcsuWGMdJ9KV0YRNqS3dXP9inxD0zZu19ZuNZu47KzFyqrcS84JHbPlwP8AWKv8LmbDGS82F15p27w2fFJYW0rS51jor7bL1ux1nS477TbmO8s51EiTQt1KwPnmtdG5rm5mr5nxKlmppTFO0tcNCClfUfdT2j9YyCD9DSu2UGHM1+i+Vfj3vE6L4zbjj0uGO19zdsM56gW4BPGMc/8AvXmtZLaqfk4K+5ey9GJ8Ep/1JzXaPh0VrfY59pdt42bbd1xyl1bhQsjtkc8BgfQnuPInPnVrQ1XfgsduF4T/AFC7GDD3/r6MeF19P49R81b+rNeCLK5chzmuXLKFchJzQEpQhJxTZKVCTigJRoSaaJSgICaaJRICaaJRICcUySiAXCFqMApRK2AU4AgJRgYp0BISjAzTgCAlUI/aQ+PBiuNO8LdMujFC/u77XXibkqTmGA/b+8I+cdP2Fw3qvXOw2EjK/FJRtcM/k/wPeqb6vY2tlsOLUb4iTV9ZvDJaRN+aC0jHT148upsKPkhqVUECHXcnT0C9QpHvkrC1vsMGvm4/b+U04ERwS2cY4wPOqN1xstjC1rhcreCSMM3Sg55ppS9bdAtMEfv5uCcCnHHKFHhZ3smisJHsSdPBuaVrgRrZxtNKOkgh2Oekn6Ec58+1Tu5HcX6BRRXsGJtiAvm0HoOVY39nXvLUv7M63pF1O8tha3AeAOMrGGHxBT9ecfOrjBZHBhaTovJ/6oYfF30NS0eNwIPnbZWo8Qd/6XtrQ7i5ku4opFQlA5GC+OBnPf8A71dVE7Y2k3XjuE4VUVlQ1gaSL/JfK/xautK3Fu/U9X064/E/iZJJJFjwQCCPjGP8J57815vVAOeZGncr7dwNk1LRx00wtlAH+PUJR9n7cce1fFbS1lk6ba8LWMrE9K9T/l/6gtdQS5J2uPKjdrKU1uEyZRq2zh7t/kvqx4abmO5drQySn/zdsfw8wPfK9ifqMfxrZA3Xw3jVF+iqy1vsu1Hv+xTh1TVrLR7c3GoXlvYwDvLcyrGv6sQKRxyi50VRDBLUOyQtLj0AJ+iYWse0V4eaIr++3PazuvHTZK9wf+gEfxqI6qhbu5aen7KY1UbUxH/NZv1KbH/i/wDD97s28L6vO/8AmXT2C/qxFRXYjTt3PyV23sDjZbmLWj1d9glzS/aO2fqrKFa/hB/xSWhwPrgmiZVxSbFQZ+x2Kwbhp9HfcBO7Tt+7e1RY2t9Wtm95+XrboJ/5sVIPks9NhVbBcPiOnv8AolwSq6B1IZT2YHIP3polV1rGxXhNMkokBNNEokBamSUVlrLU0SjWgD9a4BOErYBinQEhKMDNOAICUyfGXxT0vwX8OtY3ZqxV4rOI+4turDXM54jiX/iPf0AJqSxtzrsrDC8OlxSrZSxc7noOT+cr42ajq2reMXiLqOsa1ce8vdSmkv8AULkj4Yox8Tn5KqgKB6ACkib3stzt/C+nhFFh1GyngboAAAkrcOpTbi1Oa8RXWzgVY4Ux/soV4Rfl/wC5NBK8zSEjb+FYUtOKeNrSfM+Z5SzsLb8e8dwadowuEge7lEKPLwqk9v41A7svlDb2utQ2ohipXzOGbKL2XHvPb8+0te1HSbnKz2czQvgcHBxmuLCyQsdwm5JWSQNmi9lwB9xXNtG/trHcFhc3sH4izhuI5JoRwXQMCV+4BpXAAgna6jQOdIHtYbEggHoSNCvozqugbF8Z/DbUotjXkam6gJW2jcK/Ui8q8Z7Hkc49PLFad0cFVEe6O68cgqsVwHEY3Yq2+U78a9D/AAo98GdKn8C9h6+mpym0129clIXyFRApAYY75Prg5xUWla6miIduVqMce3tDWw/pxmibz532UFeJy65Fp9ze3+tme2vnEYhaViZQOeFJ4ww5B8+c8VR1GYAuvcFehYcaUuEUcViwbgDS/wBxt5cKJIp5YGDjIwMZJ7j0+neoBAdor5r3Rm67LS6EU8civ09DBlKtjBzkfPg00Wn3qbna4W3Ctf8A+KbcNj4Xy3ej6lLo+oR3C2OqSwBWMmB8EiMQSpPPIweKuHVkjogGmztivHJOx9C/EbVUYeyxcwG+l9wddbdFBGr+LV7r+oST6leXWstK+TLfTNIc/wDExJqnkdK4X589V6BS4TTwNDYQGDazQAPkuq28SdVv4mESLbxg4j6OxPpUGUv0YXequIsLpR4iLrufW9RWSB5LpIJf8bx/3hDZxjj1qpc0knc/JONp6ctcGtuPgp78JvD7fOt2UF1aS+4tpOM3Jy2PUL3xWkw+hrHND2c9fsvKsfxfB6WR0cou4dNvipts/DXcmnoqzyQO/Ty0JIHzyprVspKlnt2PovMZcaoJjdgI9fum1qV/uvZepZ0vcv4C4DdPuC+Ec/NGyp/SodSHs2dZWsMFBiUf9+nzt68j0I1Uy7H8ZpLmxRN0xW9nKqjOoWrZgb5svJT68j6V2uTMV53ifZzu5CcPJcP9p9r3dfr6qT450njSWN1kjkUMroQVYHsQR3FMkrE2IJaRYhYzUySnAEBOaZJRWWAYqWAlJRgZpwBASjUZI458hTwCA9V8pfby9oc+LniM+3dIuBJtXbsjQRNGfhurntJL8wCOlfkCfOukdbwD3r6J7IYL/pdF+omH9yTU+Q4H8nz9FCmnj917Tj0e2i/9Y3BKj3EgUlo7VTlIwBz8bfEfUKtPk9zFlG7t/T/K07YzUVJmf7LNh59fsujfe4LDT9Ng2tokAjs7Zg91dMoElzPjnOPIdgKhF1jZqnQxOzmeY6nYcAf5TU0qSTTJkmTqSdXDqynBXHI5qJIc2y0VIzudXi9+PJde59eutwahcXt7I013cN1SOw5Y+prm5nOLnG5TlQ5jIxDELAaAJJhmSzyhOJDx9PWjIL9QoUckdN4HHxJy7Dvtbt9XmvdD1CWwurC2e9M0UzI2EIOAR68cUbWkeJpsQo8lS19opmh7HG1jqNVKHiZ436rv2Kzv7qQrdNbCKcjpHXg8YI5A5J9efSn56l0rc/KmYZg1PhjXRsHhvcb8qLv3nJqcpSRiQTlQclVHnnzOM1VyFzvaK0MEwccoC52hM87xKQuCPz56V5758hQNNhdJIA4uAQRMRhW75Hc8Ujh0T0bjs5POwtuvSdXgiZniu7H36Kw5Lpk/wwaQWJ0UWqcTY8g2+KYttKXiKrgFmp1wsbpIH5mWGhKXbG6ce6jQRxFTx3y2e+T6VAewak6q7hdkFirF+EGg2+patp5uI7a1glRIXmkIlBc8g48jQULGSStDiCb/AAWEx+rfDBIYySRc2Gmiv34d6JBomnxI0on4wrFR8NepU0QjC+UsYqX1UhIFk9GsrZCXTpWRuS7DNTcrRqFmxJIRY7KtntPTRGUSxRxuBAwuXVeY8Hhj6fWshjOQ3PkvZuw7XWyuJGunn5Kpth41XmhXBhsbmS7iiU++tCAyMmOek1iqeeWAHXwk7HY/Ze7zdn4arWVtidjyD5qwXs6e0pbJcxaRDMbrRXYE2k74uLLqPJjzwyA91H2572ULi12Rvs8A7j7ryTtd2OdIw1VrSjkey+3Xoeh+KuJHMlxFHJGweJwGVlOQQexFSjpoV8+kFpIduFjP6UwSiAW4DNWgCbJRgZp4BCq9+2744N4M+DV3FYXHudx6/wBWn6eUPxxKR/fTD/hQ4B/zOtG45BdbDsphP+q4i0vF44/E7+B7z8gvkrYCOzja9miEiKSsELcq8nfLeqrwSPM4HrTTLAZyvouW58DdBylzWrz8Jum8ubO9efowq3DnLk+7AP05yPlQVTrSkNVhh0eanDnj3Juwn8RcNk9TdR7+frTR8LbpyL+5LbhKDqEORhuOCBx9qh3ur8tDNd0l313+FRgpV5s5JxnA+VTI2Zjrss7WVJgacur/AM2Sdp9nLq99HAqkySMFBBAA+ZJ7DHnU7RosssA+d1yE9NC1QbZtdTt7OXEl1EYZZ2GRIv8AkGOwzg588DtUF8gN2rSxUY8L3ca+9As0skWCW7HOBx8+38qhk6WWta4hosFzzsY26/c+7GBjk8Y+frzXAaWuorjldnslPRpRdXUeHCc9JeRsDB8uf4/LNR3jKraGVsouAnh4k3e2/wB5XNtpMf8AsJCiSwoFicYGWx5c5/SjcQ43ZrtqoNH3zYmmpOpG25G/+Fw7dufwele/LFsxTKATnAKkdvTB/WkaQLpZgZfCPJRvp5KTBz8RHPRzzU6TVtlRUmZr819eiXtO1ZkkgVyyRx9WSDgrnzHrVfJCCCRuVfxVB2t6p36PuQR31jLbXUiXKyLI0iZjClfLHY5A71He0BtnC1uU85jZGOFrg8bq3vhn7V+lWVpBYNqryTNH8MFyhBVvkex9e9aCnxbuGhrwenl6rxjF+xb6iQytYBruOQpd0X2i4brRDNqWqWdrG5MccxGelvIn5VanFAG2c5Yep7HujnywRucRqR5eSYPijZ6pqHh1qu7NRvbS4tTbsLaSG4CtMuSMlOxyO3NU1e2Q0jqlzgQ4WHv02WqwOSmhxOLDYGODr+IEXtp18uVTDT9pXt88dy8bwG6LCM9XQSjDgnFU8VK97QONPivcajFImOLWm5alHdEf9hNCsre1k6NW95lZ4zh1HmKky00bGWeNVWU1Q/EKgvt4OnCs77F/tH30O4Y/DzdN2XhvVD6RNM2Wim7mAsfJ+Svowx/iqHTv8Nr3C8u/qL2SjdAcaoGWc3/iAct/3W6jnqNeFd4tTxK+dAF2gZq/AUZGoz/3pwBCSvkd7bPijd+L3jbMLd/e6Vp6/u7S7dDksnXgyH5yPkj/AHeim5xctYN19LdkMObheG5njxO8Tj6jb3DT1uoD1yJYb42kMgkgtD7hZF7MQfiYfVsn9KBxAflHC1kTHOjzW1Oq2pbXV/EPdRyTSdJAVFyekDJPHJ75J+dRpXZpFZxNbFC7XcrluLP936j+Ech5Vwr+75KvjlR5cHAP0NO201VaHOzAxrbeO8BaNM9Wek4POfPApjIMyvJZ3NbZvKRXnhkJD9we+eakhrhss4+WGQkP3+afPh1Hp2m6br2taisZjSza3tI2JBlmfjAxzwM5PlnvR6WOZRXZi5gh5NzbgBJOpyWsk8bWp91CIlBUHz6B1YJ9Tmobva2WnaS6MF5R2GoRr7u2ZAyg/lUnJJPfk4zj7U08G1wFOgmbGS2+p/P8pzY0bU9LkEUJiuWAyWPX0kZ5B8l8znn0yKbe8A5jup+RzxqQW/D8KbRtDZTKWYjqBZeDlueO/HNdmzhNMj7h9wUE8XXIhQD4kyTnz7k8+VKHADVA5jnPuErLIF2xM/XlhL0EEevNM5buUgyZfgmHa33uGB68fMHtVy+PNwsHT1fckHMlKHUOvKdQYnlRUR0dtVfRVod4LgnhKNlemNkAmMfnktlQft2qO+O99Lq0hnAsCfnol+11wNMZpIvdRIMqIAOG7DOfI9jUHui0WBufNWYddt06I99Cwt+sSzBpz1G3ToCr6Hpwfnx6UzaVzhbjlRzEwkZlzXG7dS1yN7C2v2ktveCVYsspye4Vc44psxlgzTX+o9VNjjpwe8a0Xta/PxUiarrdvoL6dbTSFpIYUCt3ycdq0EUzbAX1WEFJJPne0aElRXvDXZNV3DcPcdSFThA3p61EqMz3XWwwgRQQBnK59Iu7i21KC9tbuSDUYHWWKcPjoK8gg+oIFQHHINtFdPijka5kmoIII6g7hfXXwU8R4vFfwu29udSpmvbYC6VOyXCHolH/ADAn6EU84r4X7QYWcFxSei4afD5tOrflp6hSWFrTALKEpl+M++7fw18Mtw7guPi/CWcrog7s3ScD/XrUqJouXO2Gp9yscKo3V9bFTt5I+q+L2mfvHdG4Li8X4r64nxG3UB/fSE4xn/KOo/IKKrm3JMx/Cvq2dzIohB+0b+gXfuTTrHQ9U1fbiRe+Mc0TWs4+JkZlXrXjvn0o2AOFimYpZHtbNfjULLbfF3oW39R03SUa0lv52/E3SqOoRAYSNT5cdRJ9DTEjm5iU+KTvHtfIb2FwPPqm5t6yEupJI4Zkt1e4kYLnAUZ/nigvbVSrAacpOuJXkzKyg5Ylj3Pzz/rzrgNUsrja5GyTvwxuJ8Ee755z5VIzZQqjuu/ltaycDNHqDQwB/wAPYWy9MfWDjJ5OT6sec0y95tsrOCFjStE9w0ryMiiMNxwfL0PrTIA5Vg5zzcNK4R1RSqSCeM8N3+/9Kf0IVdqxw/Pz0S5pd8FwzkOAOoqT+fHHT/OoEsfAWmpKq4u4rovdVjulVAgVFAUMBnqODyc+dcGOGpT76mN2g5XZuOyi0xbCGEMZZrdJm7EEsAcU85gbY+Sr2VD33B6kfBepIf7E3nUyljeRKB3IHQx7/pmgA5ROkLiAeAfqFF1nI0sDKSDliAT3q8kADrry+ke6SItJ5K3IJI3OCR86bNiFLa2SNyVYbsErglU4yM96iFh5WjiqRcWNglRb4NGFb4kUfDg8D61E7uxuFftqgW2Oo/N1028Ek7ExdUh6c/D3B+XrTbnBujtFJY1z/E3X7rZp11JaFikkix9YJUEA5/1mgkYH7hOUziwnU2upKh1Kwv8AbMVvcYhvpSRDPG+WYg8e8B7H5ioQ1d4htsVPMTmzF0Z8PI+yb97oNvf7eub83bLqMMmBbe6ODH6hq0ErQ6JsgHCyMdXM3EXUTmWG4Ka0cskEq+8Bx/OqotDhotW2SSJwD19D/wBnPvFdR2Zunb6uxhsbyO8gR+6rKpVx9OqMH71COYaO3XgP9UaRoq6auYPbaWn1abj5Eq64GK14C8AVSf2gW/f3R4c3uhJkvfxJaqoGSWZhI5H/AAxx/wDWKmexTuJ/dovR+xdGZKxtR/tN/hoPmfkvm5t62vnspdRhYrBaMQGOOhQw+LIHxZI4yOeKpGk7cL32YsLrEalI1vuS5g3ANTaJbi4MgZ1Pnz/Dgd6dYQ034UeRt2d20eS59TvxfXk0sEXuhJK7hDjCgkkDPyFI6zjcaJ4yOjYG9Ep6LMlvt7XJXUGVkht43xgjqclufopH3oHIACXtdfa6bspcOG/MCerj+VELEWSSZ2uzbqSfAmysLzcWpz6ra276Xb2TzzvdRe992Bg5A9f504Bc23VPXSStjBhu0kgb8/Zad4bii3FoF/exW62tlNqaJaRqgUrFHCc4A45LgnHmaF54Cm0cboz4zew1PqUybPAMnUOy+Y/1zUZ/C0NMRdwP5/ldKKnvxIynk9Xwt249abubWUrI0vz2tfVd1qtnNLI0gENvGnWEHJYgflyfWlZ7QJRSu8FmDT8uuJYXu50c4ZnwqKDkn0H8hSl2YkBNtjAtI46Jz77KybgMayAi3t4YCFPVkqgB/iaSbwuyjhFRNLo8x5JPzSfI7R7LvW6sr+KQAMO5CN/SkYCeOUVQ7KD5NKivT7kxtgn4TxV/Ky68joZyw2J0KVh8OOoZQ8+tQ91pBpbMNFvhTBUhvhBzim3FTIm2IIOi6VlkBbH5SMYA5P1pqwU4PeCbbW/Lrus7h7Vom62XzBx/Ko72B4KtKeUxFtyUrreQS9fWYy7gZZ0IKkemPWomRw22CvxNC61zr5pYtpG1V4oxHFGIojjDdPA8yfM1Dc3u767lW8cgDcxTos4iW9wx92OnHB4IPbippqskXdlUrqJr5/1HK13uwLZCtxqOoLYW0h4coW/lUNry26nPk71uVrLkKyn7Oc/g9+bttIZBNbCwAEyjAfEqkf1oXEuYZHC17afFeO/1OY0UFMOQ4/MFfRdVya2QC+XybL5ze014lWu7vH++0V0S4s9JsZ1aN8ENK0bOfoQojGfrUiRw7xsR2aNfUr3bs7QOpcKbNs55HwBA+6qLqUqaDs+0tYZAdU1KNTMijp6YWwyk57ls4z8vnVMANACvRXF0khedm7evKaEsBtgxypKP0sB39OofLIP6fOksdVJL8hAA31XKOgKepviz6nH1FFymdBe5TsniSw2PZLKqrNf3rXAXABMcadCn5DqL/Wm3m+ydgFpiDsLff7JH6AiExq2U46mXGOCP0ponVWvdixLRsnBpM8Wk+Fur3PUReajfJYIFbBMSJ1v9slalDqFmXuc6drHbAX9+33SfvHNjNY6KJA6adB0yEA8zP8cn8SBn/doebKRFZwzj92v2H8pFs5ktZQXUOMZ6Tx3H/em3gvGitKd7IXeJKU1/DNJGehSyr0EflA/7/wCvKmbFWZljzAD/ALIEjYKrgMQD+YrkZ9KbJ4UiNp0cB8l32Mk1tcw3ka+7kQ5yB2bJww+n9KAPylPmB0zb2sDutjtKqyzuzGeUnLydzkHOD884+9NXzGykiMQssAuvc5S28P8ATEAPvJZJ7iR256sKFH271PiGrQs3VuJEzidm/wAFQ9ZoAq8ZGOPlV68ryqlZoEqxFlYElunzqJYHRaJhc0g30XbbusiELlWJ5B/pTDgQdVbQva9pDdD+bLstIWbJzjHcgVHe4Kzpo3bk2XUZF/L8TMQAMjj503l0upvea5VuSEyJ7wufehh5f1prNY24UtsNxm5SlbTLNGzs7NIWBOQAOf61Ge0g2A0VvTTAixKkLdjwprlrBZkgGJBw2VyQMDPnUSYtDRrsNVOwsOfE50vJKbut3890gElwziFugRsOM+dDHYm9twpbgI/Y5Vyv2d+1LvT7ncGr3C9EU8HSi48i68/wNSZT/wCGvbc/S6+e/wCpdSwiKnB1Bufgr66hcCzsLqdu0UTyH7KT/Stg0XIC+cGNzva3qQF8W/Dzc77s8bru81FjMdXluTK0nxE9QP6cfyqLEc893HclfVVZGKaibHGLBlre5R1qNvcaDuOeC6UyXOnztE4kBIHRkAfw4+1RmAxyWPCt5HMnjDmfusfjqk+QtdySPPl5ZG6yx45zkntz5005xLrp9sXhDei121v+KuoomYIjuFyByAT3pb20TTti5OLxMRrfcQhhZJLe0gSCMR5wqpwT8ucn05og0Ksjnc5ua3W6bkeoMQ7MshDcNg54+tNuj10VzHWHKbgp3aRavqd3tnSo0wkXXqNwMZC5PUWOPL3ca/SnB7NlVTENL3nS/wCfyU1NZ1kanqd5eBQhuZnl6CcgdRz/AFNdlJNynhM1jAxvGn8JPZsyYLcAkgjsfnRWsNE2XBzvEfz80XTFLjpVT8SkEE5y3pxTZb1U1kgFgOPzZd1lfNCMRu4cngg8Y7/rmmHsB3Cs6eoc06FO3Q9D/flusoedSrFnQJjjvkHyGMU02IWJKkTYi+M2ARQbdjvNRttOhnF3e3MojVAMAE8Yz5HPr6UMkeS1iuGId40yPHhCUfHjTo9I0+ze1H/lI4WtoiowARwQPXnJzU5jPGwfmizj6omine7f76BQbYoTH1EYxwKspDYrJUbLsueEoTQyPAcOFBGcCo40NyFcyMe+MgOsvbIhZE63IIwMetc+7tl1KQwgvOqcUGlTzJJLHGY4Yxz1NjJ9KiOFtN7q/a9osvYLGaK3kupISqryhY4zn0HnTOZrnZbp8Gxzc8JybL06DU7S5nv+tII/gGHwrE849ajyAGUMadd07+tlaA06JZfa1g1qJEynUx/vJCSSB6U/3ZuRZE2qc0rul0K91S4Qwh47YdmkP5RgY5+1VjqYsByC5WlpcSiYy0h1XTtLwzv9x6r0SJIkKnPzY57/AEqZBTOfuFGxDF4admZp1X0i9mjaQ2zsVpSoV7hwgwMfCgx/Mn9KZxQtYWQN2Av8V8s9qa01dbYm9v5U6blRm25qoXhjaTKvHmUIFbGIeMLzmnP99nqPqvhNoF3PtPfFtOxMdxY3TZXHOVJBGP1FVMfhk04X1rVBs0BF9CFLXjtuyw3FouiNaWSwm4ne6mJjCu/wKoBIGTgcZPmPlUuocHNAbve6rMGiex8hcdALJgy6Dplzp1vIQtpPgc4yG58x51EcxpCuRM8EjcJra7ow0qWP++M0LAEPGOeMfpxQkFqUkPaSOFx3eqzahdJPcYkuQ6/3jMVkwowB6AdvLPFFdVwiAAA08vNbPwAYKOkBnUkdbYxjuT8854+lRi83V22Bttvz82T/ALh4dqbI1fUJAkd9r6LZWSZKsLZce8dRjgHGPQ586daTws/I3vJw0nRup9enqolMnTIGAXvnHpT1k5mAdmaiUe8cdHHAPbt60m26VvjPhS2mke7tRNK3RK+GXBHAPmfnnNJl6qW12thv1WqMQfjIYIXZ+MMyryfU009tgSpEUgDg3ZTvtKKOw0T3sMARYI/fSe9PSpUDAJPpxn70rMxFuFDqXXf4jvoEn+ENjZ6jq41y8VGuvxRMKKmFjYHJYD/LjOPSmo2jOXlO187mw/p4xYW96antC3kkVzZ6Ox6liL3BIOQSxyMfb+dSYwWvuVXz5ZKb/mP0UP25VnCdjnnNPuBtdQYS0uDOUvWeni5U8jpPAz/rimL6WWgEY6aLosdnXsl31uuYI+epTx38q7vBsojaYiS52CfH7uaGMFSJMAEFuVz6H51GL9LKa0Em9kR0mG8hF3cdan/7ZOAD5HHpUY75BspTHOZoEq6XpWkJbfgJCVmfLe+DlSCexx2wKraj9RHIJYTtwl8Eur9PNIFg2v3FxLa+7DxRye6Z+nHY9wavGyZy0WRCFjRmcVK6RyJp0OmWQE8hwJJmJ4OOwp6wbsFXh13F7zYcKa/CraN1Ja2umxYm1W9ZY0yvMa+Zz6Dk/apbctPEXv8AUrJYrWNaXSuPhbe/mrr6Bo0O3tFs9Nt8mG2iEYY929WPzJyfvWCnmdNI6R25XiE8rqiV0r9ybp4atC9zpV5FH/tHhcL9cHFelsNnArPRkNe0nqvjv44eBd/oPi9rElsmdMvLx7mLp/MqNJ1OPsCftUSaMsncfNfTeH1zamijJPiAA99lHu+N0W99uHVEuLd1iSXotghHwRgDpXj075+tR5Xh7zYK7pmOp4mi+ttUsQRWu59q/iLTHv7ZMSIw5BJA7eVdYOakDjG+zuU2Lvb91eQvGnLgnpRmHPHOf9fzptylg8E7pm3jyKzo2S6kluKFoCjTFzSeq6rO/uuEiky5bqHVzzjv5/PmgdG297KRFUzFuVp1Tkt7B5ZBd6yz6jIFWJRI/UEXHAGflmpDWC2hsoErstwNSfzRe3e3LTUDI0cCWrJjqVD0qPLHnzmje0ADKboInggh4TZksJdKvWjPcEEOVx5Uy5S4mWPh2KC6upbhD1Te8BBJDfDlv60gJ2KRwAGhSjszTmvdXQlysUYLM3IJHYgY9c9qR+thZDEC1pd8FMG+Pe6HsZITO0d3qDiNYUHLKrYy3y4x+goHNDGXB9pO07zNPcC+XlOXw/0dLazsQIxD1wDrtO7RL2bn1Z/4A0dO3NuoNbJmJt8fzoq/eMe6ItweIupSRzF4Y2EaE/LjgfapbWXBcOVXTzsikZTnTKPmdUzJV93IjjtnJpRYghNyDI5rwnDpV57uMHAOe4qMd1qYHZ4wnVpmpl5IIyzSRBgDH5AelMEWaTypLm3GidkVoJSG96yjPUBgYU58qiZr7pnPl0C3yWzQx3DvK0gIAXJBJ+Z9KQEOIbZSWEutpZBpmhh9RT8TG3vHGCz9lGO4+1G4A6g3SutYkJ36Lo9u169uTIUz/tV449cedSA0mxbuosshDblSbs/bKwYjhiMkjtgF/iOT2qfHGPaO6zdXUHk6K4XhD4aJtGwXULyP/wBUnjCgEcxJ6fU+fy4rN4nWiQ9xEfCNz1P2C8fxnFDWP7mM+AH4n7BSQzVn1nU7x5V6iFniVUX2ltgMNQuLmGP++hkNxEQPzI47fPnI+9SZQXsDwvVOz1dmjDXHQ6H3L58eIGxWmuZrmJSlyGKsjgL1emfniqORosXL2WnnBADtQmds3VZ9ua0ytGxhmUxTRn/KR3+xGabDi0p58eZth1TgtL1b3UpJ1XpAIAGeF5706ARYEpZCGtTX1/TXvNZuZ5CYo1YkN/iPGBgdvKgaLeFNSgOyuB1C6bHRoNHVJZZBLOw4AUqBkZ/965pzboG5WEgLy71yPCpEFJzjkYHP+jU0aWuob/GSSVyHcEFq2ZQUXA6lQFj8+/60LtHaaoQ4CPxaLLrULPXGjjiXqbAJdRggY/xfypiQdFIpntcLXvysfQGuJYkjT4eQSxBAI8v0oS3VSbgix1CfuzNrG3eJ40eZs8ELgu2M4/X+VN2v4QgdINbqRL7Y5vdRttc1mVI7SxiWG0tcYMzDkkD0ye59KJ0ZJvJsmW1TWMMEIu46k9AlLcu4oNube1vVmt1RbaxEfUo/MV6i2D6AvjPyNSWMIBDR5BQbsjGeR2guT6BUUudYa9vZblzh5GLH5Z8qtxCGNDRwvNJcRdUzuncdXG67rbV/gAc9Q+tRXw66K8p8T8Nnm6VrXV0OMMMCob4SFpafFGHQFLVprWFYCQjqxnmoT4itLBiEbhqlyy3K1rCw94+T26W4qKY3XVl3sRFytse6r2SNl6h0tgkgcilEZBTrXteAbaJc0TdN5bT9Mk56APyu2cetHlFwucGa6KUtpbmtb6RLaKOSWSdgiiIF3Zz2VQOSfkKfYLKjqiWAuJ26q9ngX4OS6DZW+sbgsltb3Aa209z1NB6NJ5df+7/h8+e1RW4jdvcwHTk/ZeLY3jX6lxgpnXbyevkPLz59FNrN3rOLHrUzUQC5PYCvUFnVHHjbtWXX9sG5tow9zaAt9U8wfl//AGpcThqw8q9waqEE+Rx0P1XzZ8Q7a3j1K+hHRn3nSyMAceX8sVWzAAr6AopHOa0nooY1uFIFklI/Lwr4AKZGQM/rUJwA2WjY4nVcGhXUVvaSTB8OGKk9QIPofX1o2Nz7JJjd1gk26dnfpcfEpySTk8+RPkKmBgdoFVTSd2C8FJu4L0W4RvemMOWUAZBIB4H8TUMNvtwudKIjd3P8JsPqJLpjqZs46c8c+dPhuir31fiBbv8AJHZ3+XOVIzkNnkfpim3Msnqepzk5gnvsbRrm9kNwgB6h0HKkr0+Q/r9qZcA7Syto2WaHP/BwnqukwWLqsOJZfyjpXPVz3IIyM9hTZLt3aBPWvoFKehCDa2h/vN41e8mISFGyQue5/wBfKnYRlbmO5VRKDNJ3bdhute3dO1Lfu4Ddyu721kMp1/k68HAA8xnGaJgzuunppGUUdhuVYvw99jjSPFbw81GLfDX8OmX9sltYR2VwYZlAIZrrOCCWYYCsCCMkjkU3JVGF4ybheV9osccSaOmO/tn/APPu5+HVV88SP2QO5rCaWbYm+NO1e2JylprsLWkwHp7yMOjH54Wp8eLxn/iNt6arCsqXAeJQfrv7Of2gtuydKbJGrRg/7XTNRtpgft1hv4VLGIUjv32UxlYANXJun2LvHq2Iz4X7hP8Aw26t/JqU1VIf/MCmMxMMOjkoWPsb+PszhV8L9eBI7yRxoP1ZwKjuno//AFArKPtBk5Tw0L2B/aE1J1LbKi01Sfzahq1rHj7B2P8ACob6qhG8nwBVgO1MkWsYupJ2v+zH8W9RKtre4draHH5iOea7kH2WML/1VXyYhRt9kE/AIx2xqrCzFMe1P2Xui2nQ25d/anqRBBaPS7KO1X6dTmQ/wqskxIfsZ8Sjf2zryLRtA9dVYbwn9l7w88Gb794be0eVtV6OgahqVw1zMg8+jq+FCfMqoPzqtmrJZhlcdPJZqtxmvxFuSpku3oNB7+vvUrs2BUBVK1O1EAuWonJo0KflemrPrxlDKVYAqRggjvXJFQH2w/ZH3PHrl7vPYdpJrOm3H95e6RbDNzbN5tGn/wBRPPA+JfQjsLwT4gvXuznaaARtpa05XDQO4Pr0PyKotqeszW0kkVzGxwSjwyAqykHBB44II86rD5L12FzXDQpOTVEFuUihSDgEsf4/070okym6lOiuLJPm1J4J2DKJgcHg/CR5c/KrBszHsLi6zlQSwytla1sd2867efuRXMFlrCMW6oXXlc849fljP3qAZLkK0bRB7fFqVzx7LEki9F6gU8gspzn5YpTKddFE/wBNa03ul3RthQJLC91hkDL8BGA657g025xdcXUttPFGBZvx8k+FupzbrY6RA0MUPeQDPHb7cniuIDdAN05lubuK79D0SVbkdc4dlIfpjbk447/0oSA61wic7K1Sx/Zo3s1hYsGvdUmX+7tojhIFxyzfM8fQfWpAZYBttVRiYNzybNHJ5VmvAzwRt7q3inukH7ngOJAva6kHdAf8oPBI+nrSTTCnZkb7RXm+OY25pLI/bP8A9R19enxVmQFiVURQiqAAqjAAHYAVQly82tyVhOKYJRoDjzFNEokBA9BTRKNA2PQU2SlCHhflTRKJCzU2SiQUBKIBCzUKVamaiAXLUTk0aFeVy5P2vTVn0JOa5csoCVygHx89jTYXjzNLqV1DLt/c7Lga1pgUPIR299GfhlHzOG8uqkcA7dajCu0VbhQ7thzM/wBp49DuPp5Kh/iz+zx8U/D6We70K0g3rpoDH3mjnpuAPLqt3PV9kL1DfETsvV8O7aUNQA2YmN3nt8R/NlWPWNM1HbGoTWOq2Fxpl7GQJLe9haKRDnzVgD/Co2U8rdx1kUjc8bgWnka/NaI9RVGUqxDHqD+7GCfv55pS24TzKkEkLui1TKxDqLNGAoJyBxngc/Pt/KhAGvF1JD83KcGj6n0yxCZlypJ6lcHqx5Y+tKACNOUDrFOebVJI1jitFCpIeWjOTznINKXD2T+eiFjL3c5O3aAt0voUm/8AmCR0hT8K+fJP6k0UYs7dQql5yHLsrk+DPghd7n6NU1CCXS9AlAZpGHRdal58eaRfPgkdvWjmqRGMrN15RjGOMprwxHNIP+lv3d9OeitJa2sFhaw2trClvbwqEjjQYVFHYAVRucSbleZkuc4vebkoyaYJRALymiUSDtTRKJAxpslKAgJxTRKJCTTZKJB2oSUoCFmFAiWp3ogFy1E5NGhXlcuWVy5PsnNemrPrKC65CzUJKUBCTimyUqE/OgJRpubx2Dtnf9j+D3Nt/TdftQCBHqNqk/T/AMJYEg/MEUBcVIp6ieldmgeWnyNlW7ff7Nfwh3W0k+kQ6ptC6bJH7ruveQ5//VMG4+SkUDnjkLVUvazEqewcQ8eYsfiLfRVy8Q/2Wu9tDDT7N3Ppm5YlOVtb1DYz4+RyyE/VloMzDutfSdtojYVEZb6aj+D9VD8nsR+PVncOv/w8vHcHHXHd2zKfmCJaTw8FaVva/Dd+9HwP2T12H7AfjjuG7jfUrWw2ja5AaXU75HcL54jh6yT9cfWgc6MDe6iT9tKGMHJd/kAfqbK63gn7Ge1fCsw6jrNzJvLcCYP4u+iCW8R//HBkj7uWP0qI6Y/t0WBxTtTW4iDHH/bZ0G59T9rKwLNmoRKyACAnFNEowgJxTRKJD2polEtZOKaJSgIScCmyUSFmpslEg7UJKUBCzYoES1M1EAuWonJo0K8rlyyuXLK5cn3XpRKz6EnNCSlCEnFNkpUJOKbJRoSabJSgIC1NEokBamiUVkDGmSUQWtsegpolGgJpklEEDNTRKIBayaaJRgIScU0SiQk4polEgLU2SlsgJxTRKJATimyUaHtQkrgELNxQIlqZ/WiAXLUTk0aFeVy5ZXLllcuWVy5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 descr="QQ截图201705251326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394" y="4712548"/>
            <a:ext cx="2057004" cy="15699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9525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Freeform 7"/>
          <p:cNvSpPr/>
          <p:nvPr/>
        </p:nvSpPr>
        <p:spPr>
          <a:xfrm>
            <a:off x="233457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35705" y="29210"/>
            <a:ext cx="474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企业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荣誉</a:t>
            </a:r>
            <a:endParaRPr lang="zh-CN" altLang="en-US" sz="36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965200" y="893445"/>
            <a:ext cx="10262235" cy="3100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2000" b="0" u="none">
                <a:solidFill>
                  <a:srgbClr val="666666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★</a:t>
            </a:r>
            <a:r>
              <a:rPr lang="zh-CN" altLang="en-US" sz="1600" b="1" u="none">
                <a:solidFill>
                  <a:srgbClr val="666666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 b="1" u="none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</a:t>
            </a:r>
            <a:r>
              <a:rPr lang="zh-CN" altLang="en-US" sz="1600" b="1" u="none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  </a:t>
            </a:r>
            <a:r>
              <a:rPr lang="zh-CN" altLang="en-US" sz="1600" b="1" u="none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淘宝最具成长力店铺；</a:t>
            </a:r>
            <a:endParaRPr lang="zh-CN" altLang="en-US" sz="1600" b="1" u="none">
              <a:solidFill>
                <a:srgbClr val="666666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/>
            <a:r>
              <a:rPr lang="zh-CN" altLang="en-US" sz="1600" b="1" u="none">
                <a:solidFill>
                  <a:srgbClr val="666666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★ </a:t>
            </a:r>
            <a:r>
              <a:rPr lang="en-US" altLang="zh-CN" sz="1600" b="1" u="none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2012</a:t>
            </a:r>
            <a:r>
              <a:rPr lang="zh-CN" altLang="en-US" sz="1600" b="1" u="none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  粉丝最喜爱的店铺陕西省互联网协会副会长单位；</a:t>
            </a:r>
            <a:endParaRPr lang="zh-CN" altLang="en-US" sz="1600" b="1" u="none">
              <a:solidFill>
                <a:srgbClr val="666666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/>
            <a:r>
              <a:rPr lang="zh-CN" altLang="en-US" sz="1600" b="1" u="none">
                <a:solidFill>
                  <a:srgbClr val="666666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★ </a:t>
            </a:r>
            <a:r>
              <a:rPr lang="en-US" altLang="zh-CN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r>
              <a:rPr lang="zh-CN" altLang="en-US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  </a:t>
            </a:r>
            <a:r>
              <a:rPr lang="zh-CN" altLang="en-US" sz="1600" b="1" u="none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被评选为“陕西省电子商务示范企业”</a:t>
            </a:r>
            <a:endParaRPr lang="zh-CN" altLang="en-US" sz="1600" b="1" u="none">
              <a:solidFill>
                <a:srgbClr val="666666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/>
            <a:r>
              <a:rPr lang="zh-CN" altLang="en-US" sz="1600" b="1" u="none">
                <a:solidFill>
                  <a:srgbClr val="666666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★ </a:t>
            </a:r>
            <a:r>
              <a:rPr lang="en-US" altLang="zh-CN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r>
              <a:rPr lang="zh-CN" altLang="en-US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  </a:t>
            </a:r>
            <a:r>
              <a:rPr lang="zh-CN" altLang="en-US" sz="1600" b="1" u="none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成功取得淘宝大学陕西分校承办资质陕西省电子商务示范企业</a:t>
            </a:r>
            <a:endParaRPr lang="zh-CN" altLang="en-US" sz="1600" b="1" u="none">
              <a:solidFill>
                <a:srgbClr val="666666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/>
            <a:r>
              <a:rPr lang="zh-CN" altLang="en-US" sz="1600" b="1" u="none">
                <a:solidFill>
                  <a:srgbClr val="666666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★ </a:t>
            </a:r>
            <a:r>
              <a:rPr lang="en-US" altLang="zh-CN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r>
              <a:rPr lang="zh-CN" altLang="en-US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  </a:t>
            </a:r>
            <a:r>
              <a:rPr lang="zh-CN" altLang="en-US" sz="1600" b="1" u="none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中国农业部副部长余欣荣、办公厅副主任王乐君、计划司副司长宋昱、咸阳市副市长张小平、陕西电商行业协会副秘书长郭金生及各电商企业代表先后到公司进</a:t>
            </a:r>
            <a:r>
              <a:rPr lang="zh-CN" altLang="en-US" sz="1600" b="1" u="none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行考察</a:t>
            </a:r>
            <a:endParaRPr lang="zh-CN" altLang="en-US" sz="1600" b="1" u="none">
              <a:solidFill>
                <a:srgbClr val="666666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/>
            <a:r>
              <a:rPr lang="zh-CN" altLang="en-US" sz="1600" b="1" u="none">
                <a:solidFill>
                  <a:srgbClr val="666666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★ </a:t>
            </a:r>
            <a:r>
              <a:rPr lang="en-US" altLang="zh-CN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2015</a:t>
            </a:r>
            <a:r>
              <a:rPr lang="zh-CN" altLang="en-US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  被评选为“</a:t>
            </a:r>
            <a:r>
              <a:rPr lang="zh-CN" altLang="en-US" sz="1600" b="1" u="none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捐资助学先进单位”；</a:t>
            </a:r>
            <a:endParaRPr lang="zh-CN" altLang="en-US" sz="1600" b="1" u="none">
              <a:solidFill>
                <a:srgbClr val="666666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/>
            <a:r>
              <a:rPr lang="zh-CN" altLang="en-US" sz="1600" b="1" u="none">
                <a:solidFill>
                  <a:srgbClr val="666666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★ </a:t>
            </a:r>
            <a:r>
              <a:rPr lang="en-US" altLang="zh-CN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2016</a:t>
            </a:r>
            <a:r>
              <a:rPr lang="zh-CN" altLang="en-US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  被评为“</a:t>
            </a:r>
            <a:r>
              <a:rPr lang="zh-CN" altLang="en-US" sz="1600" b="1" u="none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陕西十大电商企业”；</a:t>
            </a:r>
            <a:endParaRPr lang="zh-CN" altLang="en-US" sz="1600" b="1" u="none">
              <a:solidFill>
                <a:srgbClr val="666666"/>
              </a:solidFill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/>
            <a:r>
              <a:rPr lang="zh-CN" altLang="en-US" sz="1600" b="1" u="none">
                <a:solidFill>
                  <a:srgbClr val="666666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★ </a:t>
            </a:r>
            <a:r>
              <a:rPr lang="en-US" altLang="zh-CN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2016</a:t>
            </a:r>
            <a:r>
              <a:rPr lang="zh-CN" altLang="en-US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  被评为“</a:t>
            </a:r>
            <a:r>
              <a:rPr lang="zh-CN" altLang="en-US" sz="1600" b="1" u="none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陕西十大电商品牌”。</a:t>
            </a:r>
            <a:endParaRPr lang="zh-CN" altLang="en-US" sz="1600" b="1" u="none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/>
            <a:r>
              <a:rPr lang="zh-CN" altLang="en-US" sz="1600" b="1" u="none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和田的枣，莆田的桂圆，宁夏的枸杞，</a:t>
            </a:r>
            <a:r>
              <a:rPr lang="zh-CN" altLang="en-US" sz="1600" b="1" u="none">
                <a:solidFill>
                  <a:srgbClr val="0C0C0C"/>
                </a:solidFill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红枣桂圆都是补血补气的佳品。枸杞可以滋补肝肾、明目、润肺、抗衰老。煮桂圆红枣茶的时候加一点枸杞，能增加香甜味又有营养，现代科学证实枸杞对于保护肝脏、增强造血功能、提高免疫力、抗癌、强壮子宫都有帮助。</a:t>
            </a:r>
            <a:endParaRPr lang="zh-CN" altLang="en-US" sz="16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847" y="4104640"/>
            <a:ext cx="3704497" cy="2138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9" y="4044673"/>
            <a:ext cx="3967162" cy="2256117"/>
          </a:xfrm>
          <a:prstGeom prst="rect">
            <a:avLst/>
          </a:prstGeom>
        </p:spPr>
      </p:pic>
      <p:sp>
        <p:nvSpPr>
          <p:cNvPr id="8" name="Rectangle 6"/>
          <p:cNvSpPr/>
          <p:nvPr/>
        </p:nvSpPr>
        <p:spPr>
          <a:xfrm>
            <a:off x="0" y="6400800"/>
            <a:ext cx="12192000" cy="447675"/>
          </a:xfrm>
          <a:prstGeom prst="rect">
            <a:avLst/>
          </a:prstGeom>
          <a:solidFill>
            <a:srgbClr val="DD3C44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文本框 11"/>
          <p:cNvSpPr txBox="1"/>
          <p:nvPr/>
        </p:nvSpPr>
        <p:spPr>
          <a:xfrm>
            <a:off x="4618038" y="34925"/>
            <a:ext cx="2926080" cy="67881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三、业务范畴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6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85" y="1138555"/>
            <a:ext cx="6095365" cy="3114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2908300"/>
            <a:ext cx="5686425" cy="2905125"/>
          </a:xfrm>
          <a:prstGeom prst="rect">
            <a:avLst/>
          </a:prstGeom>
        </p:spPr>
      </p:pic>
      <p:sp>
        <p:nvSpPr>
          <p:cNvPr id="53" name="Oval 6"/>
          <p:cNvSpPr>
            <a:spLocks noChangeArrowheads="1"/>
          </p:cNvSpPr>
          <p:nvPr/>
        </p:nvSpPr>
        <p:spPr bwMode="auto">
          <a:xfrm>
            <a:off x="5196205" y="4352925"/>
            <a:ext cx="1163955" cy="1122680"/>
          </a:xfrm>
          <a:prstGeom prst="ellipse">
            <a:avLst/>
          </a:prstGeom>
          <a:solidFill>
            <a:srgbClr val="E60084">
              <a:alpha val="75000"/>
            </a:srgbClr>
          </a:solidFill>
          <a:ln>
            <a:noFill/>
          </a:ln>
        </p:spPr>
        <p:txBody>
          <a:bodyPr/>
          <a:lstStyle/>
          <a:p>
            <a:pPr lvl="0" eaLnBrk="1" hangingPunct="1"/>
            <a:endParaRPr lang="zh-CN" altLang="en-US" sz="1800" dirty="0">
              <a:latin typeface="+mn-ea"/>
            </a:endParaRPr>
          </a:p>
        </p:txBody>
      </p:sp>
      <p:sp>
        <p:nvSpPr>
          <p:cNvPr id="54" name="Oval 7"/>
          <p:cNvSpPr>
            <a:spLocks noChangeArrowheads="1"/>
          </p:cNvSpPr>
          <p:nvPr/>
        </p:nvSpPr>
        <p:spPr bwMode="auto">
          <a:xfrm>
            <a:off x="3307080" y="2978785"/>
            <a:ext cx="1309370" cy="1273810"/>
          </a:xfrm>
          <a:prstGeom prst="ellipse">
            <a:avLst/>
          </a:prstGeom>
          <a:solidFill>
            <a:srgbClr val="E60084">
              <a:alpha val="75000"/>
            </a:srgb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Oval 8"/>
          <p:cNvSpPr>
            <a:spLocks noChangeArrowheads="1"/>
          </p:cNvSpPr>
          <p:nvPr/>
        </p:nvSpPr>
        <p:spPr bwMode="auto">
          <a:xfrm>
            <a:off x="6929120" y="3053080"/>
            <a:ext cx="1308735" cy="1199515"/>
          </a:xfrm>
          <a:prstGeom prst="ellipse">
            <a:avLst/>
          </a:prstGeom>
          <a:solidFill>
            <a:srgbClr val="E60084">
              <a:alpha val="75000"/>
            </a:srgb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Oval 9"/>
          <p:cNvSpPr>
            <a:spLocks noChangeArrowheads="1"/>
          </p:cNvSpPr>
          <p:nvPr/>
        </p:nvSpPr>
        <p:spPr bwMode="auto">
          <a:xfrm>
            <a:off x="5183505" y="1812925"/>
            <a:ext cx="1189990" cy="1095375"/>
          </a:xfrm>
          <a:prstGeom prst="ellipse">
            <a:avLst/>
          </a:prstGeom>
          <a:solidFill>
            <a:srgbClr val="E60084">
              <a:alpha val="75000"/>
            </a:srgb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矩形 65"/>
          <p:cNvSpPr/>
          <p:nvPr/>
        </p:nvSpPr>
        <p:spPr>
          <a:xfrm>
            <a:off x="6734495" y="3593465"/>
            <a:ext cx="1323975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r" eaLnBrk="1" hangingPunct="1"/>
            <a:r>
              <a:rPr lang="zh-CN" altLang="en-US" sz="1800" b="1" dirty="0" smtClean="0">
                <a:solidFill>
                  <a:schemeClr val="bg1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海量推广</a:t>
            </a:r>
            <a:endParaRPr lang="zh-CN" altLang="en-US" sz="1800" b="1" dirty="0">
              <a:solidFill>
                <a:schemeClr val="bg1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矩形 67"/>
          <p:cNvSpPr/>
          <p:nvPr/>
        </p:nvSpPr>
        <p:spPr>
          <a:xfrm>
            <a:off x="5385078" y="4557948"/>
            <a:ext cx="710451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1800" b="1" dirty="0">
                <a:solidFill>
                  <a:srgbClr val="C00000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C00000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商品</a:t>
            </a:r>
            <a:endParaRPr lang="zh-CN" altLang="en-US" sz="1800" b="1" dirty="0">
              <a:solidFill>
                <a:srgbClr val="C00000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69"/>
          <p:cNvSpPr/>
          <p:nvPr/>
        </p:nvSpPr>
        <p:spPr>
          <a:xfrm>
            <a:off x="3421384" y="3593465"/>
            <a:ext cx="1080770" cy="4001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20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入驻</a:t>
            </a:r>
            <a:r>
              <a:rPr lang="en-US" altLang="zh-CN" sz="16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600" b="1" dirty="0">
              <a:solidFill>
                <a:srgbClr val="FF0000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 71"/>
          <p:cNvSpPr/>
          <p:nvPr/>
        </p:nvSpPr>
        <p:spPr>
          <a:xfrm>
            <a:off x="5217728" y="2014355"/>
            <a:ext cx="1104157" cy="3848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r" eaLnBrk="1" hangingPunct="1"/>
            <a:r>
              <a:rPr lang="zh-CN" altLang="en-US" sz="1800" b="1" dirty="0" smtClean="0">
                <a:solidFill>
                  <a:srgbClr val="C0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淘宝大学</a:t>
            </a:r>
            <a:r>
              <a:rPr lang="en-US" altLang="zh-CN" sz="1800" b="1" dirty="0" smtClean="0">
                <a:solidFill>
                  <a:srgbClr val="C0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</a:t>
            </a:r>
            <a:endParaRPr lang="en-US" altLang="zh-CN" sz="2000" b="1" dirty="0">
              <a:solidFill>
                <a:srgbClr val="C00000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309360" y="4030980"/>
            <a:ext cx="610870" cy="48323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4539615" y="2644140"/>
            <a:ext cx="682625" cy="54102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H="1" flipV="1">
            <a:off x="4579620" y="3978275"/>
            <a:ext cx="719455" cy="57150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H="1" flipV="1">
            <a:off x="6272530" y="2644140"/>
            <a:ext cx="741045" cy="56959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"/>
          <p:cNvSpPr txBox="1"/>
          <p:nvPr/>
        </p:nvSpPr>
        <p:spPr>
          <a:xfrm rot="19140000">
            <a:off x="3915410" y="2771140"/>
            <a:ext cx="1241425" cy="287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 eaLnBrk="1" hangingPunct="1"/>
            <a:r>
              <a:rPr lang="zh-CN" altLang="en-US" sz="1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粉丝变现</a:t>
            </a:r>
            <a:endParaRPr lang="zh-CN" altLang="en-US" sz="1200" b="1" dirty="0">
              <a:solidFill>
                <a:srgbClr val="FF0000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文本框 7"/>
          <p:cNvSpPr txBox="1"/>
          <p:nvPr/>
        </p:nvSpPr>
        <p:spPr>
          <a:xfrm rot="2400000">
            <a:off x="6375339" y="2557075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信用提升</a:t>
            </a:r>
            <a:endParaRPr lang="zh-CN" altLang="en-US" sz="1200" b="1" dirty="0">
              <a:solidFill>
                <a:srgbClr val="FF0000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文本框 8"/>
          <p:cNvSpPr txBox="1"/>
          <p:nvPr/>
        </p:nvSpPr>
        <p:spPr>
          <a:xfrm rot="19140000">
            <a:off x="4414882" y="2988451"/>
            <a:ext cx="912673" cy="287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 eaLnBrk="1" hangingPunct="1"/>
            <a:r>
              <a:rPr lang="zh-CN" altLang="en-US" sz="1200" b="1" dirty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店铺装修</a:t>
            </a:r>
          </a:p>
        </p:txBody>
      </p:sp>
      <p:sp>
        <p:nvSpPr>
          <p:cNvPr id="68" name="文本框 9"/>
          <p:cNvSpPr txBox="1"/>
          <p:nvPr/>
        </p:nvSpPr>
        <p:spPr>
          <a:xfrm rot="2400000">
            <a:off x="6197212" y="2971730"/>
            <a:ext cx="638316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IP</a:t>
            </a:r>
            <a:r>
              <a:rPr lang="zh-CN" altLang="en-US" sz="1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打造</a:t>
            </a:r>
            <a:endParaRPr lang="zh-CN" altLang="en-US" sz="1200" b="1" dirty="0">
              <a:solidFill>
                <a:srgbClr val="FF0000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文本框 10"/>
          <p:cNvSpPr txBox="1"/>
          <p:nvPr/>
        </p:nvSpPr>
        <p:spPr>
          <a:xfrm rot="2400000">
            <a:off x="4421761" y="4278560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高额佣金</a:t>
            </a:r>
            <a:endParaRPr lang="zh-CN" altLang="en-US" sz="1200" b="1" dirty="0">
              <a:solidFill>
                <a:srgbClr val="FF0000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文本框 11"/>
          <p:cNvSpPr txBox="1"/>
          <p:nvPr/>
        </p:nvSpPr>
        <p:spPr>
          <a:xfrm rot="19320000">
            <a:off x="6216756" y="4278560"/>
            <a:ext cx="93006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1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网红增值</a:t>
            </a:r>
            <a:endParaRPr lang="zh-CN" altLang="en-US" sz="1200" b="1" dirty="0">
              <a:solidFill>
                <a:srgbClr val="FF0000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文本框 12"/>
          <p:cNvSpPr txBox="1"/>
          <p:nvPr/>
        </p:nvSpPr>
        <p:spPr>
          <a:xfrm rot="2340000">
            <a:off x="4614484" y="3938200"/>
            <a:ext cx="80021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持续用户</a:t>
            </a:r>
            <a:endParaRPr lang="zh-CN" altLang="en-US" sz="1200" b="1" dirty="0">
              <a:solidFill>
                <a:srgbClr val="FF0000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文本框 13"/>
          <p:cNvSpPr txBox="1"/>
          <p:nvPr/>
        </p:nvSpPr>
        <p:spPr>
          <a:xfrm rot="19440000">
            <a:off x="6125210" y="3917950"/>
            <a:ext cx="885825" cy="287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 smtClean="0">
                <a:solidFill>
                  <a:srgbClr val="FF0000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打造品牌</a:t>
            </a:r>
            <a:endParaRPr lang="zh-CN" altLang="en-US" sz="1200" b="1" dirty="0">
              <a:solidFill>
                <a:srgbClr val="FF0000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文本框 15"/>
          <p:cNvSpPr txBox="1"/>
          <p:nvPr/>
        </p:nvSpPr>
        <p:spPr>
          <a:xfrm>
            <a:off x="7118985" y="3213735"/>
            <a:ext cx="6463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媒体</a:t>
            </a:r>
            <a:endParaRPr lang="zh-CN" altLang="en-US" b="1" dirty="0">
              <a:solidFill>
                <a:schemeClr val="bg1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499169" y="2398954"/>
            <a:ext cx="541020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1400" b="1" dirty="0" smtClean="0">
                <a:solidFill>
                  <a:schemeClr val="bg1"/>
                </a:solidFill>
                <a:latin typeface="+mn-ea"/>
                <a:ea typeface="+mn-ea"/>
              </a:rPr>
              <a:t>培训</a:t>
            </a:r>
          </a:p>
        </p:txBody>
      </p:sp>
      <p:sp>
        <p:nvSpPr>
          <p:cNvPr id="75" name="矩形 74"/>
          <p:cNvSpPr/>
          <p:nvPr/>
        </p:nvSpPr>
        <p:spPr>
          <a:xfrm>
            <a:off x="5371660" y="498114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1400" b="1" dirty="0" smtClean="0">
                <a:solidFill>
                  <a:schemeClr val="bg1"/>
                </a:solidFill>
                <a:latin typeface="+mn-ea"/>
              </a:rPr>
              <a:t>广告代言</a:t>
            </a:r>
          </a:p>
        </p:txBody>
      </p:sp>
      <p:sp>
        <p:nvSpPr>
          <p:cNvPr id="76" name="文本框 16"/>
          <p:cNvSpPr txBox="1"/>
          <p:nvPr/>
        </p:nvSpPr>
        <p:spPr>
          <a:xfrm>
            <a:off x="5004429" y="3428365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eaLnBrk="1" hangingPunct="1"/>
            <a:r>
              <a:rPr lang="zh-CN" altLang="en-US" sz="2400" b="1" dirty="0" smtClean="0"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琥珀" pitchFamily="2" charset="-122"/>
                <a:ea typeface="华文琥珀" pitchFamily="2" charset="-122"/>
                <a:sym typeface="+mn-ea"/>
              </a:rPr>
              <a:t>我们提供</a:t>
            </a:r>
            <a:endParaRPr lang="zh-CN" altLang="en-US" sz="2400" b="1" dirty="0"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琥珀" pitchFamily="2" charset="-122"/>
              <a:ea typeface="华文琥珀" pitchFamily="2" charset="-122"/>
              <a:sym typeface="+mn-ea"/>
            </a:endParaRPr>
          </a:p>
        </p:txBody>
      </p:sp>
      <p:sp>
        <p:nvSpPr>
          <p:cNvPr id="77" name="文本框 14"/>
          <p:cNvSpPr txBox="1"/>
          <p:nvPr/>
        </p:nvSpPr>
        <p:spPr>
          <a:xfrm>
            <a:off x="3465511" y="3270887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Calibri Light" panose="020F03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天猫商城</a:t>
            </a:r>
            <a:endParaRPr lang="zh-CN" altLang="en-US" b="1" dirty="0">
              <a:solidFill>
                <a:schemeClr val="bg1"/>
              </a:solidFill>
              <a:latin typeface="Calibri Light" panose="020F03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1" name="图片 80" descr="timg (6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4013" y="1157288"/>
            <a:ext cx="1122361" cy="1122361"/>
          </a:xfrm>
          <a:prstGeom prst="rect">
            <a:avLst/>
          </a:prstGeom>
        </p:spPr>
      </p:pic>
      <p:pic>
        <p:nvPicPr>
          <p:cNvPr id="85" name="图片 84" descr="QQ截图2017052516314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536" y="5129213"/>
            <a:ext cx="1017814" cy="942975"/>
          </a:xfrm>
          <a:prstGeom prst="rect">
            <a:avLst/>
          </a:prstGeom>
        </p:spPr>
      </p:pic>
      <p:sp>
        <p:nvSpPr>
          <p:cNvPr id="86" name="文本框 5"/>
          <p:cNvSpPr txBox="1"/>
          <p:nvPr/>
        </p:nvSpPr>
        <p:spPr>
          <a:xfrm>
            <a:off x="4449876" y="6409365"/>
            <a:ext cx="23431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7170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1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2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173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4" name="文本框 11"/>
          <p:cNvSpPr txBox="1"/>
          <p:nvPr/>
        </p:nvSpPr>
        <p:spPr>
          <a:xfrm>
            <a:off x="4618038" y="34925"/>
            <a:ext cx="295465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淘宝商城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11"/>
          <p:cNvGrpSpPr/>
          <p:nvPr/>
        </p:nvGrpSpPr>
        <p:grpSpPr>
          <a:xfrm flipH="1">
            <a:off x="6084888" y="1273175"/>
            <a:ext cx="5507037" cy="4691063"/>
            <a:chOff x="0" y="0"/>
            <a:chExt cx="4524375" cy="3943350"/>
          </a:xfrm>
        </p:grpSpPr>
        <p:sp>
          <p:nvSpPr>
            <p:cNvPr id="10" name="Freeform 6"/>
            <p:cNvSpPr/>
            <p:nvPr/>
          </p:nvSpPr>
          <p:spPr>
            <a:xfrm>
              <a:off x="1327707" y="3086622"/>
              <a:ext cx="2167631" cy="741964"/>
            </a:xfrm>
            <a:custGeom>
              <a:avLst/>
              <a:gdLst/>
              <a:ahLst/>
              <a:cxnLst>
                <a:cxn ang="0">
                  <a:pos x="1913736" y="0"/>
                </a:cxn>
                <a:cxn ang="0">
                  <a:pos x="0" y="0"/>
                </a:cxn>
                <a:cxn ang="0">
                  <a:pos x="0" y="741964"/>
                </a:cxn>
                <a:cxn ang="0">
                  <a:pos x="1913736" y="741964"/>
                </a:cxn>
                <a:cxn ang="0">
                  <a:pos x="2167631" y="372567"/>
                </a:cxn>
                <a:cxn ang="0">
                  <a:pos x="1913736" y="0"/>
                </a:cxn>
              </a:cxnLst>
              <a:rect l="0" t="0" r="0" b="0"/>
              <a:pathLst>
                <a:path w="1366" h="468">
                  <a:moveTo>
                    <a:pt x="1206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1206" y="468"/>
                  </a:lnTo>
                  <a:lnTo>
                    <a:pt x="1366" y="235"/>
                  </a:lnTo>
                  <a:lnTo>
                    <a:pt x="1206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>
            <a:xfrm>
              <a:off x="1533775" y="2969189"/>
              <a:ext cx="1998081" cy="716608"/>
            </a:xfrm>
            <a:custGeom>
              <a:avLst/>
              <a:gdLst/>
              <a:ahLst/>
              <a:cxnLst>
                <a:cxn ang="0">
                  <a:pos x="1743953" y="0"/>
                </a:cxn>
                <a:cxn ang="0">
                  <a:pos x="198537" y="0"/>
                </a:cxn>
                <a:cxn ang="0">
                  <a:pos x="152477" y="18375"/>
                </a:cxn>
                <a:cxn ang="0">
                  <a:pos x="152477" y="598705"/>
                </a:cxn>
                <a:cxn ang="0">
                  <a:pos x="152477" y="598705"/>
                </a:cxn>
                <a:cxn ang="0">
                  <a:pos x="150888" y="598705"/>
                </a:cxn>
                <a:cxn ang="0">
                  <a:pos x="0" y="716608"/>
                </a:cxn>
                <a:cxn ang="0">
                  <a:pos x="1743953" y="716608"/>
                </a:cxn>
                <a:cxn ang="0">
                  <a:pos x="1998081" y="359835"/>
                </a:cxn>
                <a:cxn ang="0">
                  <a:pos x="1743953" y="0"/>
                </a:cxn>
              </a:cxnLst>
              <a:rect l="0" t="0" r="0" b="0"/>
              <a:pathLst>
                <a:path w="1258" h="468">
                  <a:moveTo>
                    <a:pt x="1098" y="0"/>
                  </a:moveTo>
                  <a:lnTo>
                    <a:pt x="125" y="0"/>
                  </a:lnTo>
                  <a:lnTo>
                    <a:pt x="96" y="12"/>
                  </a:lnTo>
                  <a:lnTo>
                    <a:pt x="96" y="391"/>
                  </a:lnTo>
                  <a:lnTo>
                    <a:pt x="95" y="391"/>
                  </a:lnTo>
                  <a:lnTo>
                    <a:pt x="0" y="468"/>
                  </a:lnTo>
                  <a:lnTo>
                    <a:pt x="1098" y="468"/>
                  </a:lnTo>
                  <a:lnTo>
                    <a:pt x="1258" y="235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>
            <a:xfrm>
              <a:off x="1498560" y="3086622"/>
              <a:ext cx="1996777" cy="741964"/>
            </a:xfrm>
            <a:custGeom>
              <a:avLst/>
              <a:gdLst/>
              <a:ahLst/>
              <a:cxnLst>
                <a:cxn ang="0">
                  <a:pos x="1742815" y="0"/>
                </a:cxn>
                <a:cxn ang="0">
                  <a:pos x="198408" y="0"/>
                </a:cxn>
                <a:cxn ang="0">
                  <a:pos x="152377" y="19025"/>
                </a:cxn>
                <a:cxn ang="0">
                  <a:pos x="152377" y="619889"/>
                </a:cxn>
                <a:cxn ang="0">
                  <a:pos x="152377" y="619889"/>
                </a:cxn>
                <a:cxn ang="0">
                  <a:pos x="150790" y="619889"/>
                </a:cxn>
                <a:cxn ang="0">
                  <a:pos x="0" y="741964"/>
                </a:cxn>
                <a:cxn ang="0">
                  <a:pos x="1742815" y="741964"/>
                </a:cxn>
                <a:cxn ang="0">
                  <a:pos x="1996777" y="372567"/>
                </a:cxn>
                <a:cxn ang="0">
                  <a:pos x="1742815" y="0"/>
                </a:cxn>
              </a:cxnLst>
              <a:rect l="0" t="0" r="0" b="0"/>
              <a:pathLst>
                <a:path w="1258" h="468">
                  <a:moveTo>
                    <a:pt x="1098" y="0"/>
                  </a:moveTo>
                  <a:lnTo>
                    <a:pt x="125" y="0"/>
                  </a:lnTo>
                  <a:lnTo>
                    <a:pt x="96" y="12"/>
                  </a:lnTo>
                  <a:lnTo>
                    <a:pt x="96" y="391"/>
                  </a:lnTo>
                  <a:lnTo>
                    <a:pt x="95" y="391"/>
                  </a:lnTo>
                  <a:lnTo>
                    <a:pt x="0" y="468"/>
                  </a:lnTo>
                  <a:lnTo>
                    <a:pt x="1098" y="468"/>
                  </a:lnTo>
                  <a:lnTo>
                    <a:pt x="1258" y="235"/>
                  </a:lnTo>
                  <a:lnTo>
                    <a:pt x="1098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>
            <a:xfrm>
              <a:off x="645594" y="2344659"/>
              <a:ext cx="3375348" cy="741964"/>
            </a:xfrm>
            <a:custGeom>
              <a:avLst/>
              <a:gdLst/>
              <a:ahLst/>
              <a:cxnLst>
                <a:cxn ang="0">
                  <a:pos x="3119736" y="0"/>
                </a:cxn>
                <a:cxn ang="0">
                  <a:pos x="0" y="0"/>
                </a:cxn>
                <a:cxn ang="0">
                  <a:pos x="0" y="741964"/>
                </a:cxn>
                <a:cxn ang="0">
                  <a:pos x="3119736" y="741964"/>
                </a:cxn>
                <a:cxn ang="0">
                  <a:pos x="3375348" y="371776"/>
                </a:cxn>
                <a:cxn ang="0">
                  <a:pos x="3119736" y="0"/>
                </a:cxn>
              </a:cxnLst>
              <a:rect l="0" t="0" r="0" b="0"/>
              <a:pathLst>
                <a:path w="2126" h="467">
                  <a:moveTo>
                    <a:pt x="1965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1965" y="467"/>
                  </a:lnTo>
                  <a:lnTo>
                    <a:pt x="2126" y="234"/>
                  </a:lnTo>
                  <a:lnTo>
                    <a:pt x="1965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>
            <a:xfrm>
              <a:off x="1682457" y="2344659"/>
              <a:ext cx="2324139" cy="636540"/>
            </a:xfrm>
            <a:custGeom>
              <a:avLst/>
              <a:gdLst/>
              <a:ahLst/>
              <a:cxnLst>
                <a:cxn ang="0">
                  <a:pos x="2068547" y="0"/>
                </a:cxn>
                <a:cxn ang="0">
                  <a:pos x="277817" y="0"/>
                </a:cxn>
                <a:cxn ang="0">
                  <a:pos x="277817" y="552031"/>
                </a:cxn>
                <a:cxn ang="0">
                  <a:pos x="0" y="636540"/>
                </a:cxn>
                <a:cxn ang="0">
                  <a:pos x="2068547" y="636540"/>
                </a:cxn>
                <a:cxn ang="0">
                  <a:pos x="2324139" y="318952"/>
                </a:cxn>
                <a:cxn ang="0">
                  <a:pos x="2068547" y="0"/>
                </a:cxn>
              </a:cxnLst>
              <a:rect l="0" t="0" r="0" b="0"/>
              <a:pathLst>
                <a:path w="1464" h="467">
                  <a:moveTo>
                    <a:pt x="1303" y="0"/>
                  </a:moveTo>
                  <a:lnTo>
                    <a:pt x="175" y="0"/>
                  </a:lnTo>
                  <a:lnTo>
                    <a:pt x="175" y="405"/>
                  </a:lnTo>
                  <a:lnTo>
                    <a:pt x="0" y="467"/>
                  </a:lnTo>
                  <a:lnTo>
                    <a:pt x="1303" y="467"/>
                  </a:lnTo>
                  <a:lnTo>
                    <a:pt x="1464" y="234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>
            <a:xfrm>
              <a:off x="1696803" y="2344659"/>
              <a:ext cx="2324139" cy="741964"/>
            </a:xfrm>
            <a:custGeom>
              <a:avLst/>
              <a:gdLst/>
              <a:ahLst/>
              <a:cxnLst>
                <a:cxn ang="0">
                  <a:pos x="2068547" y="0"/>
                </a:cxn>
                <a:cxn ang="0">
                  <a:pos x="277817" y="0"/>
                </a:cxn>
                <a:cxn ang="0">
                  <a:pos x="277817" y="643459"/>
                </a:cxn>
                <a:cxn ang="0">
                  <a:pos x="0" y="741964"/>
                </a:cxn>
                <a:cxn ang="0">
                  <a:pos x="2068547" y="741964"/>
                </a:cxn>
                <a:cxn ang="0">
                  <a:pos x="2324139" y="371776"/>
                </a:cxn>
                <a:cxn ang="0">
                  <a:pos x="2068547" y="0"/>
                </a:cxn>
              </a:cxnLst>
              <a:rect l="0" t="0" r="0" b="0"/>
              <a:pathLst>
                <a:path w="1464" h="467">
                  <a:moveTo>
                    <a:pt x="1303" y="0"/>
                  </a:moveTo>
                  <a:lnTo>
                    <a:pt x="175" y="0"/>
                  </a:lnTo>
                  <a:lnTo>
                    <a:pt x="175" y="405"/>
                  </a:lnTo>
                  <a:lnTo>
                    <a:pt x="0" y="467"/>
                  </a:lnTo>
                  <a:lnTo>
                    <a:pt x="1303" y="467"/>
                  </a:lnTo>
                  <a:lnTo>
                    <a:pt x="1464" y="234"/>
                  </a:lnTo>
                  <a:lnTo>
                    <a:pt x="1303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>
            <a:xfrm>
              <a:off x="1149027" y="1598691"/>
              <a:ext cx="3375348" cy="745967"/>
            </a:xfrm>
            <a:custGeom>
              <a:avLst/>
              <a:gdLst/>
              <a:ahLst/>
              <a:cxnLst>
                <a:cxn ang="0">
                  <a:pos x="3119736" y="0"/>
                </a:cxn>
                <a:cxn ang="0">
                  <a:pos x="0" y="0"/>
                </a:cxn>
                <a:cxn ang="0">
                  <a:pos x="0" y="745967"/>
                </a:cxn>
                <a:cxn ang="0">
                  <a:pos x="3119736" y="745967"/>
                </a:cxn>
                <a:cxn ang="0">
                  <a:pos x="3375348" y="372984"/>
                </a:cxn>
                <a:cxn ang="0">
                  <a:pos x="3119736" y="0"/>
                </a:cxn>
              </a:cxnLst>
              <a:rect l="0" t="0" r="0" b="0"/>
              <a:pathLst>
                <a:path w="2126" h="470">
                  <a:moveTo>
                    <a:pt x="1965" y="0"/>
                  </a:moveTo>
                  <a:lnTo>
                    <a:pt x="0" y="0"/>
                  </a:lnTo>
                  <a:lnTo>
                    <a:pt x="0" y="470"/>
                  </a:lnTo>
                  <a:lnTo>
                    <a:pt x="1965" y="470"/>
                  </a:lnTo>
                  <a:lnTo>
                    <a:pt x="2126" y="235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rgbClr val="AAA876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>
            <a:xfrm>
              <a:off x="1149027" y="1598691"/>
              <a:ext cx="3375348" cy="745967"/>
            </a:xfrm>
            <a:custGeom>
              <a:avLst/>
              <a:gdLst/>
              <a:ahLst/>
              <a:cxnLst>
                <a:cxn ang="0">
                  <a:pos x="3119736" y="0"/>
                </a:cxn>
                <a:cxn ang="0">
                  <a:pos x="0" y="0"/>
                </a:cxn>
                <a:cxn ang="0">
                  <a:pos x="0" y="745967"/>
                </a:cxn>
                <a:cxn ang="0">
                  <a:pos x="3119736" y="745967"/>
                </a:cxn>
                <a:cxn ang="0">
                  <a:pos x="3375348" y="372984"/>
                </a:cxn>
                <a:cxn ang="0">
                  <a:pos x="3119736" y="0"/>
                </a:cxn>
              </a:cxnLst>
              <a:rect l="0" t="0" r="0" b="0"/>
              <a:pathLst>
                <a:path w="2126" h="470">
                  <a:moveTo>
                    <a:pt x="1965" y="0"/>
                  </a:moveTo>
                  <a:lnTo>
                    <a:pt x="0" y="0"/>
                  </a:lnTo>
                  <a:lnTo>
                    <a:pt x="0" y="470"/>
                  </a:lnTo>
                  <a:lnTo>
                    <a:pt x="1965" y="470"/>
                  </a:lnTo>
                  <a:lnTo>
                    <a:pt x="2126" y="235"/>
                  </a:lnTo>
                  <a:lnTo>
                    <a:pt x="1965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>
            <a:xfrm>
              <a:off x="1930261" y="1598691"/>
              <a:ext cx="2594114" cy="745967"/>
            </a:xfrm>
            <a:custGeom>
              <a:avLst/>
              <a:gdLst/>
              <a:ahLst/>
              <a:cxnLst>
                <a:cxn ang="0">
                  <a:pos x="2338513" y="0"/>
                </a:cxn>
                <a:cxn ang="0">
                  <a:pos x="1838424" y="0"/>
                </a:cxn>
                <a:cxn ang="0">
                  <a:pos x="1838424" y="0"/>
                </a:cxn>
                <a:cxn ang="0">
                  <a:pos x="0" y="0"/>
                </a:cxn>
                <a:cxn ang="0">
                  <a:pos x="0" y="714224"/>
                </a:cxn>
                <a:cxn ang="0">
                  <a:pos x="44452" y="718985"/>
                </a:cxn>
                <a:cxn ang="0">
                  <a:pos x="44452" y="745967"/>
                </a:cxn>
                <a:cxn ang="0">
                  <a:pos x="2338513" y="745967"/>
                </a:cxn>
                <a:cxn ang="0">
                  <a:pos x="2594114" y="372984"/>
                </a:cxn>
                <a:cxn ang="0">
                  <a:pos x="2338513" y="0"/>
                </a:cxn>
              </a:cxnLst>
              <a:rect l="0" t="0" r="0" b="0"/>
              <a:pathLst>
                <a:path w="1634" h="470">
                  <a:moveTo>
                    <a:pt x="1473" y="0"/>
                  </a:moveTo>
                  <a:lnTo>
                    <a:pt x="1158" y="0"/>
                  </a:lnTo>
                  <a:lnTo>
                    <a:pt x="0" y="0"/>
                  </a:lnTo>
                  <a:lnTo>
                    <a:pt x="0" y="450"/>
                  </a:lnTo>
                  <a:lnTo>
                    <a:pt x="28" y="453"/>
                  </a:lnTo>
                  <a:lnTo>
                    <a:pt x="28" y="470"/>
                  </a:lnTo>
                  <a:lnTo>
                    <a:pt x="1473" y="470"/>
                  </a:lnTo>
                  <a:lnTo>
                    <a:pt x="1634" y="235"/>
                  </a:lnTo>
                  <a:lnTo>
                    <a:pt x="1473" y="0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>
            <a:xfrm>
              <a:off x="1930261" y="1598691"/>
              <a:ext cx="2594114" cy="745967"/>
            </a:xfrm>
            <a:custGeom>
              <a:avLst/>
              <a:gdLst/>
              <a:ahLst/>
              <a:cxnLst>
                <a:cxn ang="0">
                  <a:pos x="2338513" y="0"/>
                </a:cxn>
                <a:cxn ang="0">
                  <a:pos x="1838424" y="0"/>
                </a:cxn>
                <a:cxn ang="0">
                  <a:pos x="1838424" y="0"/>
                </a:cxn>
                <a:cxn ang="0">
                  <a:pos x="0" y="0"/>
                </a:cxn>
                <a:cxn ang="0">
                  <a:pos x="0" y="714224"/>
                </a:cxn>
                <a:cxn ang="0">
                  <a:pos x="44452" y="718985"/>
                </a:cxn>
                <a:cxn ang="0">
                  <a:pos x="44452" y="745967"/>
                </a:cxn>
                <a:cxn ang="0">
                  <a:pos x="2338513" y="745967"/>
                </a:cxn>
                <a:cxn ang="0">
                  <a:pos x="2594114" y="372984"/>
                </a:cxn>
                <a:cxn ang="0">
                  <a:pos x="2338513" y="0"/>
                </a:cxn>
              </a:cxnLst>
              <a:rect l="0" t="0" r="0" b="0"/>
              <a:pathLst>
                <a:path w="1634" h="470">
                  <a:moveTo>
                    <a:pt x="1473" y="0"/>
                  </a:moveTo>
                  <a:lnTo>
                    <a:pt x="1158" y="0"/>
                  </a:lnTo>
                  <a:lnTo>
                    <a:pt x="0" y="0"/>
                  </a:lnTo>
                  <a:lnTo>
                    <a:pt x="0" y="450"/>
                  </a:lnTo>
                  <a:lnTo>
                    <a:pt x="28" y="453"/>
                  </a:lnTo>
                  <a:lnTo>
                    <a:pt x="28" y="470"/>
                  </a:lnTo>
                  <a:lnTo>
                    <a:pt x="1473" y="470"/>
                  </a:lnTo>
                  <a:lnTo>
                    <a:pt x="1634" y="235"/>
                  </a:lnTo>
                  <a:lnTo>
                    <a:pt x="1473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>
            <a:xfrm>
              <a:off x="645594" y="856728"/>
              <a:ext cx="3376653" cy="741964"/>
            </a:xfrm>
            <a:custGeom>
              <a:avLst/>
              <a:gdLst/>
              <a:ahLst/>
              <a:cxnLst>
                <a:cxn ang="0">
                  <a:pos x="3122650" y="0"/>
                </a:cxn>
                <a:cxn ang="0">
                  <a:pos x="0" y="0"/>
                </a:cxn>
                <a:cxn ang="0">
                  <a:pos x="0" y="741964"/>
                </a:cxn>
                <a:cxn ang="0">
                  <a:pos x="3122650" y="741964"/>
                </a:cxn>
                <a:cxn ang="0">
                  <a:pos x="3376653" y="371776"/>
                </a:cxn>
                <a:cxn ang="0">
                  <a:pos x="3122650" y="0"/>
                </a:cxn>
              </a:cxnLst>
              <a:rect l="0" t="0" r="0" b="0"/>
              <a:pathLst>
                <a:path w="2127" h="467">
                  <a:moveTo>
                    <a:pt x="1967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1967" y="467"/>
                  </a:lnTo>
                  <a:lnTo>
                    <a:pt x="2127" y="234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7B96E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>
            <a:xfrm>
              <a:off x="645594" y="856728"/>
              <a:ext cx="3376653" cy="741964"/>
            </a:xfrm>
            <a:custGeom>
              <a:avLst/>
              <a:gdLst/>
              <a:ahLst/>
              <a:cxnLst>
                <a:cxn ang="0">
                  <a:pos x="3122650" y="0"/>
                </a:cxn>
                <a:cxn ang="0">
                  <a:pos x="0" y="0"/>
                </a:cxn>
                <a:cxn ang="0">
                  <a:pos x="0" y="741964"/>
                </a:cxn>
                <a:cxn ang="0">
                  <a:pos x="3122650" y="741964"/>
                </a:cxn>
                <a:cxn ang="0">
                  <a:pos x="3376653" y="371776"/>
                </a:cxn>
                <a:cxn ang="0">
                  <a:pos x="3122650" y="0"/>
                </a:cxn>
              </a:cxnLst>
              <a:rect l="0" t="0" r="0" b="0"/>
              <a:pathLst>
                <a:path w="2127" h="467">
                  <a:moveTo>
                    <a:pt x="1967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1967" y="467"/>
                  </a:lnTo>
                  <a:lnTo>
                    <a:pt x="2127" y="234"/>
                  </a:lnTo>
                  <a:lnTo>
                    <a:pt x="1967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>
            <a:xfrm>
              <a:off x="1425523" y="856728"/>
              <a:ext cx="2596723" cy="741964"/>
            </a:xfrm>
            <a:custGeom>
              <a:avLst/>
              <a:gdLst/>
              <a:ahLst/>
              <a:cxnLst>
                <a:cxn ang="0">
                  <a:pos x="2339590" y="0"/>
                </a:cxn>
                <a:cxn ang="0">
                  <a:pos x="1817389" y="0"/>
                </a:cxn>
                <a:cxn ang="0">
                  <a:pos x="1817389" y="0"/>
                </a:cxn>
                <a:cxn ang="0">
                  <a:pos x="0" y="0"/>
                </a:cxn>
                <a:cxn ang="0">
                  <a:pos x="0" y="741964"/>
                </a:cxn>
                <a:cxn ang="0">
                  <a:pos x="2339590" y="741964"/>
                </a:cxn>
                <a:cxn ang="0">
                  <a:pos x="2596723" y="371776"/>
                </a:cxn>
                <a:cxn ang="0">
                  <a:pos x="2339590" y="0"/>
                </a:cxn>
              </a:cxnLst>
              <a:rect l="0" t="0" r="0" b="0"/>
              <a:pathLst>
                <a:path w="1636" h="467">
                  <a:moveTo>
                    <a:pt x="1474" y="0"/>
                  </a:moveTo>
                  <a:lnTo>
                    <a:pt x="1145" y="0"/>
                  </a:lnTo>
                  <a:lnTo>
                    <a:pt x="0" y="0"/>
                  </a:lnTo>
                  <a:lnTo>
                    <a:pt x="0" y="467"/>
                  </a:lnTo>
                  <a:lnTo>
                    <a:pt x="1474" y="467"/>
                  </a:lnTo>
                  <a:lnTo>
                    <a:pt x="1636" y="234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>
            <a:xfrm>
              <a:off x="1425523" y="856728"/>
              <a:ext cx="2596723" cy="741964"/>
            </a:xfrm>
            <a:custGeom>
              <a:avLst/>
              <a:gdLst/>
              <a:ahLst/>
              <a:cxnLst>
                <a:cxn ang="0">
                  <a:pos x="2339590" y="0"/>
                </a:cxn>
                <a:cxn ang="0">
                  <a:pos x="1817389" y="0"/>
                </a:cxn>
                <a:cxn ang="0">
                  <a:pos x="1817389" y="0"/>
                </a:cxn>
                <a:cxn ang="0">
                  <a:pos x="0" y="0"/>
                </a:cxn>
                <a:cxn ang="0">
                  <a:pos x="0" y="741964"/>
                </a:cxn>
                <a:cxn ang="0">
                  <a:pos x="2339590" y="741964"/>
                </a:cxn>
                <a:cxn ang="0">
                  <a:pos x="2596723" y="371776"/>
                </a:cxn>
                <a:cxn ang="0">
                  <a:pos x="2339590" y="0"/>
                </a:cxn>
              </a:cxnLst>
              <a:rect l="0" t="0" r="0" b="0"/>
              <a:pathLst>
                <a:path w="1636" h="467">
                  <a:moveTo>
                    <a:pt x="1474" y="0"/>
                  </a:moveTo>
                  <a:lnTo>
                    <a:pt x="1145" y="0"/>
                  </a:lnTo>
                  <a:lnTo>
                    <a:pt x="0" y="0"/>
                  </a:lnTo>
                  <a:lnTo>
                    <a:pt x="0" y="467"/>
                  </a:lnTo>
                  <a:lnTo>
                    <a:pt x="1474" y="467"/>
                  </a:lnTo>
                  <a:lnTo>
                    <a:pt x="1636" y="234"/>
                  </a:lnTo>
                  <a:lnTo>
                    <a:pt x="1474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>
            <a:xfrm>
              <a:off x="1327707" y="166809"/>
              <a:ext cx="2171543" cy="689919"/>
            </a:xfrm>
            <a:custGeom>
              <a:avLst/>
              <a:gdLst/>
              <a:ahLst/>
              <a:cxnLst>
                <a:cxn ang="0">
                  <a:pos x="1915974" y="0"/>
                </a:cxn>
                <a:cxn ang="0">
                  <a:pos x="0" y="0"/>
                </a:cxn>
                <a:cxn ang="0">
                  <a:pos x="0" y="689919"/>
                </a:cxn>
                <a:cxn ang="0">
                  <a:pos x="1915974" y="689919"/>
                </a:cxn>
                <a:cxn ang="0">
                  <a:pos x="2171543" y="344166"/>
                </a:cxn>
                <a:cxn ang="0">
                  <a:pos x="1915974" y="0"/>
                </a:cxn>
              </a:cxnLst>
              <a:rect l="0" t="0" r="0" b="0"/>
              <a:pathLst>
                <a:path w="1368" h="435">
                  <a:moveTo>
                    <a:pt x="1207" y="0"/>
                  </a:moveTo>
                  <a:lnTo>
                    <a:pt x="0" y="0"/>
                  </a:lnTo>
                  <a:lnTo>
                    <a:pt x="0" y="435"/>
                  </a:lnTo>
                  <a:lnTo>
                    <a:pt x="1207" y="435"/>
                  </a:lnTo>
                  <a:lnTo>
                    <a:pt x="1368" y="21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B8747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>
            <a:xfrm>
              <a:off x="1327707" y="166809"/>
              <a:ext cx="2171543" cy="689919"/>
            </a:xfrm>
            <a:custGeom>
              <a:avLst/>
              <a:gdLst/>
              <a:ahLst/>
              <a:cxnLst>
                <a:cxn ang="0">
                  <a:pos x="1915974" y="0"/>
                </a:cxn>
                <a:cxn ang="0">
                  <a:pos x="0" y="0"/>
                </a:cxn>
                <a:cxn ang="0">
                  <a:pos x="0" y="689919"/>
                </a:cxn>
                <a:cxn ang="0">
                  <a:pos x="1915974" y="689919"/>
                </a:cxn>
                <a:cxn ang="0">
                  <a:pos x="2171543" y="344166"/>
                </a:cxn>
                <a:cxn ang="0">
                  <a:pos x="1915974" y="0"/>
                </a:cxn>
              </a:cxnLst>
              <a:rect l="0" t="0" r="0" b="0"/>
              <a:pathLst>
                <a:path w="1368" h="435">
                  <a:moveTo>
                    <a:pt x="1207" y="0"/>
                  </a:moveTo>
                  <a:lnTo>
                    <a:pt x="0" y="0"/>
                  </a:lnTo>
                  <a:lnTo>
                    <a:pt x="0" y="435"/>
                  </a:lnTo>
                  <a:lnTo>
                    <a:pt x="1207" y="435"/>
                  </a:lnTo>
                  <a:lnTo>
                    <a:pt x="1368" y="217"/>
                  </a:lnTo>
                  <a:lnTo>
                    <a:pt x="1207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>
            <a:xfrm>
              <a:off x="1327707" y="166809"/>
              <a:ext cx="2171543" cy="689919"/>
            </a:xfrm>
            <a:custGeom>
              <a:avLst/>
              <a:gdLst/>
              <a:ahLst/>
              <a:cxnLst>
                <a:cxn ang="0">
                  <a:pos x="1914387" y="0"/>
                </a:cxn>
                <a:cxn ang="0">
                  <a:pos x="0" y="0"/>
                </a:cxn>
                <a:cxn ang="0">
                  <a:pos x="0" y="689919"/>
                </a:cxn>
                <a:cxn ang="0">
                  <a:pos x="1914387" y="689919"/>
                </a:cxn>
                <a:cxn ang="0">
                  <a:pos x="2171543" y="344166"/>
                </a:cxn>
                <a:cxn ang="0">
                  <a:pos x="1914387" y="0"/>
                </a:cxn>
              </a:cxnLst>
              <a:rect l="0" t="0" r="0" b="0"/>
              <a:pathLst>
                <a:path w="1368" h="435">
                  <a:moveTo>
                    <a:pt x="1206" y="0"/>
                  </a:moveTo>
                  <a:lnTo>
                    <a:pt x="0" y="0"/>
                  </a:lnTo>
                  <a:lnTo>
                    <a:pt x="0" y="435"/>
                  </a:lnTo>
                  <a:lnTo>
                    <a:pt x="1206" y="435"/>
                  </a:lnTo>
                  <a:lnTo>
                    <a:pt x="1368" y="217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>
            <a:xfrm>
              <a:off x="1327707" y="166809"/>
              <a:ext cx="2171543" cy="689919"/>
            </a:xfrm>
            <a:custGeom>
              <a:avLst/>
              <a:gdLst/>
              <a:ahLst/>
              <a:cxnLst>
                <a:cxn ang="0">
                  <a:pos x="1914387" y="0"/>
                </a:cxn>
                <a:cxn ang="0">
                  <a:pos x="0" y="0"/>
                </a:cxn>
                <a:cxn ang="0">
                  <a:pos x="0" y="689919"/>
                </a:cxn>
                <a:cxn ang="0">
                  <a:pos x="1914387" y="689919"/>
                </a:cxn>
                <a:cxn ang="0">
                  <a:pos x="2171543" y="344166"/>
                </a:cxn>
                <a:cxn ang="0">
                  <a:pos x="1914387" y="0"/>
                </a:cxn>
              </a:cxnLst>
              <a:rect l="0" t="0" r="0" b="0"/>
              <a:pathLst>
                <a:path w="1368" h="435">
                  <a:moveTo>
                    <a:pt x="1206" y="0"/>
                  </a:moveTo>
                  <a:lnTo>
                    <a:pt x="0" y="0"/>
                  </a:lnTo>
                  <a:lnTo>
                    <a:pt x="0" y="435"/>
                  </a:lnTo>
                  <a:lnTo>
                    <a:pt x="1206" y="435"/>
                  </a:lnTo>
                  <a:lnTo>
                    <a:pt x="1368" y="217"/>
                  </a:lnTo>
                  <a:lnTo>
                    <a:pt x="1206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>
            <a:xfrm>
              <a:off x="616901" y="0"/>
              <a:ext cx="280410" cy="1227710"/>
            </a:xfrm>
            <a:custGeom>
              <a:avLst/>
              <a:gdLst/>
              <a:ahLst/>
              <a:cxnLst>
                <a:cxn ang="0">
                  <a:pos x="280410" y="1227710"/>
                </a:cxn>
                <a:cxn ang="0">
                  <a:pos x="0" y="1129239"/>
                </a:cxn>
                <a:cxn ang="0">
                  <a:pos x="0" y="236648"/>
                </a:cxn>
                <a:cxn ang="0">
                  <a:pos x="280410" y="0"/>
                </a:cxn>
                <a:cxn ang="0">
                  <a:pos x="280410" y="1227710"/>
                </a:cxn>
              </a:cxnLst>
              <a:rect l="0" t="0" r="0" b="0"/>
              <a:pathLst>
                <a:path w="176" h="773">
                  <a:moveTo>
                    <a:pt x="176" y="773"/>
                  </a:moveTo>
                  <a:lnTo>
                    <a:pt x="0" y="711"/>
                  </a:lnTo>
                  <a:lnTo>
                    <a:pt x="0" y="149"/>
                  </a:lnTo>
                  <a:lnTo>
                    <a:pt x="176" y="0"/>
                  </a:lnTo>
                  <a:lnTo>
                    <a:pt x="176" y="773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>
            <a:xfrm>
              <a:off x="897311" y="0"/>
              <a:ext cx="753845" cy="1227710"/>
            </a:xfrm>
            <a:custGeom>
              <a:avLst/>
              <a:gdLst/>
              <a:ahLst/>
              <a:cxnLst>
                <a:cxn ang="0">
                  <a:pos x="0" y="1227710"/>
                </a:cxn>
                <a:cxn ang="0">
                  <a:pos x="753845" y="1129239"/>
                </a:cxn>
                <a:cxn ang="0">
                  <a:pos x="753845" y="166765"/>
                </a:cxn>
                <a:cxn ang="0">
                  <a:pos x="0" y="0"/>
                </a:cxn>
                <a:cxn ang="0">
                  <a:pos x="0" y="1227710"/>
                </a:cxn>
              </a:cxnLst>
              <a:rect l="0" t="0" r="0" b="0"/>
              <a:pathLst>
                <a:path w="475" h="773">
                  <a:moveTo>
                    <a:pt x="0" y="773"/>
                  </a:moveTo>
                  <a:lnTo>
                    <a:pt x="475" y="711"/>
                  </a:lnTo>
                  <a:lnTo>
                    <a:pt x="475" y="105"/>
                  </a:lnTo>
                  <a:lnTo>
                    <a:pt x="0" y="0"/>
                  </a:lnTo>
                  <a:lnTo>
                    <a:pt x="0" y="773"/>
                  </a:lnTo>
                  <a:close/>
                </a:path>
              </a:pathLst>
            </a:custGeom>
            <a:solidFill>
              <a:srgbClr val="DD3C4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>
            <a:xfrm>
              <a:off x="294756" y="697927"/>
              <a:ext cx="716022" cy="1016864"/>
            </a:xfrm>
            <a:custGeom>
              <a:avLst/>
              <a:gdLst/>
              <a:ahLst/>
              <a:cxnLst>
                <a:cxn ang="0">
                  <a:pos x="716022" y="1016864"/>
                </a:cxn>
                <a:cxn ang="0">
                  <a:pos x="0" y="927888"/>
                </a:cxn>
                <a:cxn ang="0">
                  <a:pos x="0" y="257394"/>
                </a:cxn>
                <a:cxn ang="0">
                  <a:pos x="716022" y="0"/>
                </a:cxn>
                <a:cxn ang="0">
                  <a:pos x="716022" y="1016864"/>
                </a:cxn>
              </a:cxnLst>
              <a:rect l="0" t="0" r="0" b="0"/>
              <a:pathLst>
                <a:path w="451" h="640">
                  <a:moveTo>
                    <a:pt x="451" y="640"/>
                  </a:moveTo>
                  <a:lnTo>
                    <a:pt x="0" y="584"/>
                  </a:lnTo>
                  <a:lnTo>
                    <a:pt x="0" y="162"/>
                  </a:lnTo>
                  <a:lnTo>
                    <a:pt x="451" y="0"/>
                  </a:lnTo>
                  <a:lnTo>
                    <a:pt x="451" y="64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>
            <a:xfrm>
              <a:off x="1010778" y="697927"/>
              <a:ext cx="963827" cy="1016864"/>
            </a:xfrm>
            <a:custGeom>
              <a:avLst/>
              <a:gdLst/>
              <a:ahLst/>
              <a:cxnLst>
                <a:cxn ang="0">
                  <a:pos x="0" y="1016864"/>
                </a:cxn>
                <a:cxn ang="0">
                  <a:pos x="963827" y="927888"/>
                </a:cxn>
                <a:cxn ang="0">
                  <a:pos x="963827" y="163652"/>
                </a:cxn>
                <a:cxn ang="0">
                  <a:pos x="0" y="0"/>
                </a:cxn>
                <a:cxn ang="0">
                  <a:pos x="0" y="1016864"/>
                </a:cxn>
              </a:cxnLst>
              <a:rect l="0" t="0" r="0" b="0"/>
              <a:pathLst>
                <a:path w="607" h="640">
                  <a:moveTo>
                    <a:pt x="0" y="640"/>
                  </a:moveTo>
                  <a:lnTo>
                    <a:pt x="607" y="584"/>
                  </a:lnTo>
                  <a:lnTo>
                    <a:pt x="607" y="103"/>
                  </a:lnTo>
                  <a:lnTo>
                    <a:pt x="0" y="0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rgbClr val="4A494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72983" y="2687616"/>
              <a:ext cx="738194" cy="1226375"/>
            </a:xfrm>
            <a:custGeom>
              <a:avLst/>
              <a:gdLst/>
              <a:ahLst/>
              <a:cxnLst>
                <a:cxn ang="0">
                  <a:pos x="738194" y="0"/>
                </a:cxn>
                <a:cxn ang="0">
                  <a:pos x="0" y="98364"/>
                </a:cxn>
                <a:cxn ang="0">
                  <a:pos x="0" y="1059791"/>
                </a:cxn>
                <a:cxn ang="0">
                  <a:pos x="738194" y="1226375"/>
                </a:cxn>
                <a:cxn ang="0">
                  <a:pos x="738194" y="0"/>
                </a:cxn>
              </a:cxnLst>
              <a:rect l="0" t="0" r="0" b="0"/>
              <a:pathLst>
                <a:path w="465" h="773">
                  <a:moveTo>
                    <a:pt x="465" y="0"/>
                  </a:moveTo>
                  <a:lnTo>
                    <a:pt x="0" y="62"/>
                  </a:lnTo>
                  <a:lnTo>
                    <a:pt x="0" y="668"/>
                  </a:lnTo>
                  <a:lnTo>
                    <a:pt x="465" y="773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33"/>
            <p:cNvSpPr/>
            <p:nvPr/>
          </p:nvSpPr>
          <p:spPr>
            <a:xfrm>
              <a:off x="1651156" y="3105305"/>
              <a:ext cx="1304" cy="601844"/>
            </a:xfrm>
            <a:prstGeom prst="rect">
              <a:avLst/>
            </a:prstGeom>
            <a:solidFill>
              <a:srgbClr val="BCC447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34"/>
            <p:cNvSpPr/>
            <p:nvPr/>
          </p:nvSpPr>
          <p:spPr>
            <a:xfrm>
              <a:off x="1651156" y="3105305"/>
              <a:ext cx="1304" cy="60184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/>
            <p:cNvSpPr/>
            <p:nvPr/>
          </p:nvSpPr>
          <p:spPr>
            <a:xfrm>
              <a:off x="1355095" y="3828586"/>
              <a:ext cx="143465" cy="114764"/>
            </a:xfrm>
            <a:custGeom>
              <a:avLst/>
              <a:gdLst/>
              <a:ahLst/>
              <a:cxnLst>
                <a:cxn ang="0">
                  <a:pos x="143465" y="0"/>
                </a:cxn>
                <a:cxn ang="0">
                  <a:pos x="137089" y="0"/>
                </a:cxn>
                <a:cxn ang="0">
                  <a:pos x="0" y="105200"/>
                </a:cxn>
                <a:cxn ang="0">
                  <a:pos x="0" y="114764"/>
                </a:cxn>
                <a:cxn ang="0">
                  <a:pos x="143465" y="0"/>
                </a:cxn>
              </a:cxnLst>
              <a:rect l="0" t="0" r="0" b="0"/>
              <a:pathLst>
                <a:path w="90" h="72">
                  <a:moveTo>
                    <a:pt x="90" y="0"/>
                  </a:moveTo>
                  <a:lnTo>
                    <a:pt x="86" y="0"/>
                  </a:lnTo>
                  <a:lnTo>
                    <a:pt x="0" y="66"/>
                  </a:lnTo>
                  <a:lnTo>
                    <a:pt x="0" y="72"/>
                  </a:lnTo>
                  <a:lnTo>
                    <a:pt x="90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>
            <a:xfrm>
              <a:off x="1492040" y="3707149"/>
              <a:ext cx="157811" cy="121437"/>
            </a:xfrm>
            <a:custGeom>
              <a:avLst/>
              <a:gdLst/>
              <a:ahLst/>
              <a:cxnLst>
                <a:cxn ang="0">
                  <a:pos x="157811" y="0"/>
                </a:cxn>
                <a:cxn ang="0">
                  <a:pos x="0" y="121437"/>
                </a:cxn>
                <a:cxn ang="0">
                  <a:pos x="6376" y="121437"/>
                </a:cxn>
                <a:cxn ang="0">
                  <a:pos x="157811" y="0"/>
                </a:cxn>
              </a:cxnLst>
              <a:rect l="0" t="0" r="0" b="0"/>
              <a:pathLst>
                <a:path w="99" h="77">
                  <a:moveTo>
                    <a:pt x="99" y="0"/>
                  </a:moveTo>
                  <a:lnTo>
                    <a:pt x="0" y="77"/>
                  </a:lnTo>
                  <a:lnTo>
                    <a:pt x="4" y="7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BCC447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8"/>
            <p:cNvSpPr/>
            <p:nvPr/>
          </p:nvSpPr>
          <p:spPr>
            <a:xfrm>
              <a:off x="1492040" y="3707149"/>
              <a:ext cx="157811" cy="121437"/>
            </a:xfrm>
            <a:custGeom>
              <a:avLst/>
              <a:gdLst/>
              <a:ahLst/>
              <a:cxnLst>
                <a:cxn ang="0">
                  <a:pos x="157811" y="0"/>
                </a:cxn>
                <a:cxn ang="0">
                  <a:pos x="0" y="121437"/>
                </a:cxn>
                <a:cxn ang="0">
                  <a:pos x="6376" y="121437"/>
                </a:cxn>
                <a:cxn ang="0">
                  <a:pos x="157811" y="0"/>
                </a:cxn>
              </a:cxnLst>
              <a:rect l="0" t="0" r="0" b="0"/>
              <a:pathLst>
                <a:path w="99" h="77">
                  <a:moveTo>
                    <a:pt x="99" y="0"/>
                  </a:moveTo>
                  <a:lnTo>
                    <a:pt x="0" y="77"/>
                  </a:lnTo>
                  <a:lnTo>
                    <a:pt x="4" y="77"/>
                  </a:lnTo>
                  <a:lnTo>
                    <a:pt x="99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>
            <a:xfrm>
              <a:off x="1403352" y="3081284"/>
              <a:ext cx="294756" cy="828704"/>
            </a:xfrm>
            <a:custGeom>
              <a:avLst/>
              <a:gdLst/>
              <a:ahLst/>
              <a:cxnLst>
                <a:cxn ang="0">
                  <a:pos x="294756" y="0"/>
                </a:cxn>
                <a:cxn ang="0">
                  <a:pos x="0" y="104779"/>
                </a:cxn>
                <a:cxn ang="0">
                  <a:pos x="0" y="828704"/>
                </a:cxn>
                <a:cxn ang="0">
                  <a:pos x="136285" y="723925"/>
                </a:cxn>
                <a:cxn ang="0">
                  <a:pos x="293171" y="601684"/>
                </a:cxn>
                <a:cxn ang="0">
                  <a:pos x="294756" y="601684"/>
                </a:cxn>
                <a:cxn ang="0">
                  <a:pos x="294756" y="0"/>
                </a:cxn>
              </a:cxnLst>
              <a:rect l="0" t="0" r="0" b="0"/>
              <a:pathLst>
                <a:path w="186" h="522">
                  <a:moveTo>
                    <a:pt x="186" y="0"/>
                  </a:moveTo>
                  <a:lnTo>
                    <a:pt x="0" y="66"/>
                  </a:lnTo>
                  <a:lnTo>
                    <a:pt x="0" y="522"/>
                  </a:lnTo>
                  <a:lnTo>
                    <a:pt x="86" y="456"/>
                  </a:lnTo>
                  <a:lnTo>
                    <a:pt x="185" y="379"/>
                  </a:lnTo>
                  <a:lnTo>
                    <a:pt x="186" y="37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DD3C4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>
            <a:xfrm>
              <a:off x="1355095" y="3105305"/>
              <a:ext cx="296061" cy="828704"/>
            </a:xfrm>
            <a:custGeom>
              <a:avLst/>
              <a:gdLst/>
              <a:ahLst/>
              <a:cxnLst>
                <a:cxn ang="0">
                  <a:pos x="296061" y="0"/>
                </a:cxn>
                <a:cxn ang="0">
                  <a:pos x="0" y="104779"/>
                </a:cxn>
                <a:cxn ang="0">
                  <a:pos x="0" y="828704"/>
                </a:cxn>
                <a:cxn ang="0">
                  <a:pos x="136888" y="723925"/>
                </a:cxn>
                <a:cxn ang="0">
                  <a:pos x="294469" y="601684"/>
                </a:cxn>
                <a:cxn ang="0">
                  <a:pos x="296061" y="601684"/>
                </a:cxn>
                <a:cxn ang="0">
                  <a:pos x="296061" y="0"/>
                </a:cxn>
              </a:cxnLst>
              <a:rect l="0" t="0" r="0" b="0"/>
              <a:pathLst>
                <a:path w="186" h="522">
                  <a:moveTo>
                    <a:pt x="186" y="0"/>
                  </a:moveTo>
                  <a:lnTo>
                    <a:pt x="0" y="66"/>
                  </a:lnTo>
                  <a:lnTo>
                    <a:pt x="0" y="522"/>
                  </a:lnTo>
                  <a:lnTo>
                    <a:pt x="86" y="456"/>
                  </a:lnTo>
                  <a:lnTo>
                    <a:pt x="185" y="379"/>
                  </a:lnTo>
                  <a:lnTo>
                    <a:pt x="186" y="379"/>
                  </a:lnTo>
                  <a:lnTo>
                    <a:pt x="186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>
            <a:xfrm>
              <a:off x="1255974" y="2228560"/>
              <a:ext cx="718631" cy="1016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18631" y="88976"/>
                </a:cxn>
                <a:cxn ang="0">
                  <a:pos x="718631" y="759470"/>
                </a:cxn>
                <a:cxn ang="0">
                  <a:pos x="0" y="1016864"/>
                </a:cxn>
                <a:cxn ang="0">
                  <a:pos x="0" y="0"/>
                </a:cxn>
              </a:cxnLst>
              <a:rect l="0" t="0" r="0" b="0"/>
              <a:pathLst>
                <a:path w="453" h="640">
                  <a:moveTo>
                    <a:pt x="0" y="0"/>
                  </a:moveTo>
                  <a:lnTo>
                    <a:pt x="453" y="56"/>
                  </a:lnTo>
                  <a:lnTo>
                    <a:pt x="453" y="478"/>
                  </a:lnTo>
                  <a:lnTo>
                    <a:pt x="0" y="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96E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>
            <a:xfrm>
              <a:off x="1255974" y="2228560"/>
              <a:ext cx="718631" cy="1016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18631" y="88976"/>
                </a:cxn>
                <a:cxn ang="0">
                  <a:pos x="718631" y="759470"/>
                </a:cxn>
                <a:cxn ang="0">
                  <a:pos x="0" y="1016864"/>
                </a:cxn>
                <a:cxn ang="0">
                  <a:pos x="0" y="0"/>
                </a:cxn>
              </a:cxnLst>
              <a:rect l="0" t="0" r="0" b="0"/>
              <a:pathLst>
                <a:path w="453" h="640">
                  <a:moveTo>
                    <a:pt x="0" y="0"/>
                  </a:moveTo>
                  <a:lnTo>
                    <a:pt x="453" y="56"/>
                  </a:lnTo>
                  <a:lnTo>
                    <a:pt x="453" y="478"/>
                  </a:lnTo>
                  <a:lnTo>
                    <a:pt x="0" y="64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>
            <a:xfrm>
              <a:off x="294756" y="2228560"/>
              <a:ext cx="961217" cy="1016864"/>
            </a:xfrm>
            <a:custGeom>
              <a:avLst/>
              <a:gdLst/>
              <a:ahLst/>
              <a:cxnLst>
                <a:cxn ang="0">
                  <a:pos x="961217" y="0"/>
                </a:cxn>
                <a:cxn ang="0">
                  <a:pos x="0" y="88976"/>
                </a:cxn>
                <a:cxn ang="0">
                  <a:pos x="0" y="853212"/>
                </a:cxn>
                <a:cxn ang="0">
                  <a:pos x="961217" y="1016864"/>
                </a:cxn>
                <a:cxn ang="0">
                  <a:pos x="961217" y="0"/>
                </a:cxn>
              </a:cxnLst>
              <a:rect l="0" t="0" r="0" b="0"/>
              <a:pathLst>
                <a:path w="605" h="640">
                  <a:moveTo>
                    <a:pt x="605" y="0"/>
                  </a:moveTo>
                  <a:lnTo>
                    <a:pt x="0" y="56"/>
                  </a:lnTo>
                  <a:lnTo>
                    <a:pt x="0" y="537"/>
                  </a:lnTo>
                  <a:lnTo>
                    <a:pt x="605" y="64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>
            <a:xfrm>
              <a:off x="1255974" y="2228560"/>
              <a:ext cx="718631" cy="1016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16864"/>
                </a:cxn>
                <a:cxn ang="0">
                  <a:pos x="718631" y="759470"/>
                </a:cxn>
                <a:cxn ang="0">
                  <a:pos x="718631" y="115986"/>
                </a:cxn>
                <a:cxn ang="0">
                  <a:pos x="718631" y="115986"/>
                </a:cxn>
                <a:cxn ang="0">
                  <a:pos x="718631" y="88976"/>
                </a:cxn>
                <a:cxn ang="0">
                  <a:pos x="674212" y="84209"/>
                </a:cxn>
                <a:cxn ang="0">
                  <a:pos x="0" y="0"/>
                </a:cxn>
              </a:cxnLst>
              <a:rect l="0" t="0" r="0" b="0"/>
              <a:pathLst>
                <a:path w="453" h="640">
                  <a:moveTo>
                    <a:pt x="0" y="0"/>
                  </a:moveTo>
                  <a:lnTo>
                    <a:pt x="0" y="640"/>
                  </a:lnTo>
                  <a:lnTo>
                    <a:pt x="453" y="478"/>
                  </a:lnTo>
                  <a:lnTo>
                    <a:pt x="453" y="73"/>
                  </a:lnTo>
                  <a:lnTo>
                    <a:pt x="453" y="56"/>
                  </a:lnTo>
                  <a:lnTo>
                    <a:pt x="42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494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>
            <a:xfrm>
              <a:off x="1255974" y="2228560"/>
              <a:ext cx="718631" cy="1016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16864"/>
                </a:cxn>
                <a:cxn ang="0">
                  <a:pos x="718631" y="759470"/>
                </a:cxn>
                <a:cxn ang="0">
                  <a:pos x="718631" y="115986"/>
                </a:cxn>
                <a:cxn ang="0">
                  <a:pos x="718631" y="115986"/>
                </a:cxn>
                <a:cxn ang="0">
                  <a:pos x="718631" y="88976"/>
                </a:cxn>
                <a:cxn ang="0">
                  <a:pos x="674212" y="84209"/>
                </a:cxn>
                <a:cxn ang="0">
                  <a:pos x="0" y="0"/>
                </a:cxn>
              </a:cxnLst>
              <a:rect l="0" t="0" r="0" b="0"/>
              <a:pathLst>
                <a:path w="453" h="640">
                  <a:moveTo>
                    <a:pt x="0" y="0"/>
                  </a:moveTo>
                  <a:lnTo>
                    <a:pt x="0" y="640"/>
                  </a:lnTo>
                  <a:lnTo>
                    <a:pt x="453" y="478"/>
                  </a:lnTo>
                  <a:lnTo>
                    <a:pt x="453" y="73"/>
                  </a:lnTo>
                  <a:lnTo>
                    <a:pt x="453" y="56"/>
                  </a:lnTo>
                  <a:lnTo>
                    <a:pt x="425" y="53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6"/>
            <p:cNvSpPr/>
            <p:nvPr/>
          </p:nvSpPr>
          <p:spPr>
            <a:xfrm>
              <a:off x="0" y="1498607"/>
              <a:ext cx="1119030" cy="943468"/>
            </a:xfrm>
            <a:custGeom>
              <a:avLst/>
              <a:gdLst/>
              <a:ahLst/>
              <a:cxnLst>
                <a:cxn ang="0">
                  <a:pos x="1119030" y="943468"/>
                </a:cxn>
                <a:cxn ang="0">
                  <a:pos x="0" y="843403"/>
                </a:cxn>
                <a:cxn ang="0">
                  <a:pos x="0" y="100065"/>
                </a:cxn>
                <a:cxn ang="0">
                  <a:pos x="1119030" y="0"/>
                </a:cxn>
                <a:cxn ang="0">
                  <a:pos x="1119030" y="943468"/>
                </a:cxn>
              </a:cxnLst>
              <a:rect l="0" t="0" r="0" b="0"/>
              <a:pathLst>
                <a:path w="705" h="594">
                  <a:moveTo>
                    <a:pt x="705" y="594"/>
                  </a:moveTo>
                  <a:lnTo>
                    <a:pt x="0" y="531"/>
                  </a:lnTo>
                  <a:lnTo>
                    <a:pt x="0" y="63"/>
                  </a:lnTo>
                  <a:lnTo>
                    <a:pt x="705" y="0"/>
                  </a:lnTo>
                  <a:lnTo>
                    <a:pt x="705" y="594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119030" y="1498607"/>
              <a:ext cx="1147723" cy="943468"/>
            </a:xfrm>
            <a:custGeom>
              <a:avLst/>
              <a:gdLst/>
              <a:ahLst/>
              <a:cxnLst>
                <a:cxn ang="0">
                  <a:pos x="0" y="943468"/>
                </a:cxn>
                <a:cxn ang="0">
                  <a:pos x="1147723" y="843403"/>
                </a:cxn>
                <a:cxn ang="0">
                  <a:pos x="1147723" y="100065"/>
                </a:cxn>
                <a:cxn ang="0">
                  <a:pos x="0" y="0"/>
                </a:cxn>
                <a:cxn ang="0">
                  <a:pos x="0" y="943468"/>
                </a:cxn>
              </a:cxnLst>
              <a:rect l="0" t="0" r="0" b="0"/>
              <a:pathLst>
                <a:path w="723" h="594">
                  <a:moveTo>
                    <a:pt x="0" y="594"/>
                  </a:moveTo>
                  <a:lnTo>
                    <a:pt x="723" y="531"/>
                  </a:lnTo>
                  <a:lnTo>
                    <a:pt x="723" y="63"/>
                  </a:lnTo>
                  <a:lnTo>
                    <a:pt x="0" y="0"/>
                  </a:lnTo>
                  <a:lnTo>
                    <a:pt x="0" y="594"/>
                  </a:lnTo>
                  <a:close/>
                </a:path>
              </a:pathLst>
            </a:custGeom>
            <a:solidFill>
              <a:srgbClr val="DD3C4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" name="Content Placeholder 2"/>
          <p:cNvSpPr txBox="1"/>
          <p:nvPr/>
        </p:nvSpPr>
        <p:spPr>
          <a:xfrm>
            <a:off x="7458072" y="1728788"/>
            <a:ext cx="2371726" cy="377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西域美农旗舰店</a:t>
            </a:r>
          </a:p>
        </p:txBody>
      </p:sp>
      <p:sp>
        <p:nvSpPr>
          <p:cNvPr id="49" name="Oval 62"/>
          <p:cNvSpPr/>
          <p:nvPr/>
        </p:nvSpPr>
        <p:spPr>
          <a:xfrm>
            <a:off x="9639300" y="1462088"/>
            <a:ext cx="641350" cy="762000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0" name="Oval 63"/>
          <p:cNvSpPr/>
          <p:nvPr/>
        </p:nvSpPr>
        <p:spPr>
          <a:xfrm>
            <a:off x="9488488" y="2322513"/>
            <a:ext cx="641350" cy="763587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1" name="Oval 64"/>
          <p:cNvSpPr/>
          <p:nvPr/>
        </p:nvSpPr>
        <p:spPr>
          <a:xfrm>
            <a:off x="9320213" y="3214688"/>
            <a:ext cx="639762" cy="762000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52" name="Oval 65"/>
          <p:cNvSpPr/>
          <p:nvPr/>
        </p:nvSpPr>
        <p:spPr>
          <a:xfrm>
            <a:off x="9293225" y="4140200"/>
            <a:ext cx="641350" cy="762000"/>
          </a:xfrm>
          <a:prstGeom prst="ellipse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 algn="ctr" eaLnBrk="1" hangingPunct="1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53" name="Content Placeholder 2"/>
          <p:cNvSpPr txBox="1"/>
          <p:nvPr/>
        </p:nvSpPr>
        <p:spPr>
          <a:xfrm>
            <a:off x="6859576" y="2573337"/>
            <a:ext cx="2498725" cy="37623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丰疆物语食品专营店</a:t>
            </a:r>
          </a:p>
        </p:txBody>
      </p:sp>
      <p:sp>
        <p:nvSpPr>
          <p:cNvPr id="54" name="Content Placeholder 2"/>
          <p:cNvSpPr txBox="1"/>
          <p:nvPr/>
        </p:nvSpPr>
        <p:spPr>
          <a:xfrm>
            <a:off x="6272213" y="3419475"/>
            <a:ext cx="2743199" cy="3762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西域美农总店新疆果然不错</a:t>
            </a:r>
          </a:p>
        </p:txBody>
      </p:sp>
      <p:sp>
        <p:nvSpPr>
          <p:cNvPr id="55" name="Content Placeholder 2"/>
          <p:cNvSpPr txBox="1"/>
          <p:nvPr/>
        </p:nvSpPr>
        <p:spPr>
          <a:xfrm>
            <a:off x="6958013" y="4292600"/>
            <a:ext cx="2200275" cy="3762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十六御旗舰店</a:t>
            </a:r>
          </a:p>
        </p:txBody>
      </p:sp>
      <p:sp>
        <p:nvSpPr>
          <p:cNvPr id="56" name="Content Placeholder 2"/>
          <p:cNvSpPr txBox="1"/>
          <p:nvPr/>
        </p:nvSpPr>
        <p:spPr>
          <a:xfrm>
            <a:off x="7645400" y="5110163"/>
            <a:ext cx="1651000" cy="37623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多元化商家合作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117"/>
          <p:cNvGrpSpPr/>
          <p:nvPr/>
        </p:nvGrpSpPr>
        <p:grpSpPr>
          <a:xfrm>
            <a:off x="1012825" y="1341352"/>
            <a:ext cx="4044950" cy="847680"/>
            <a:chOff x="0" y="88907"/>
            <a:chExt cx="3414809" cy="848563"/>
          </a:xfrm>
        </p:grpSpPr>
        <p:grpSp>
          <p:nvGrpSpPr>
            <p:cNvPr id="59" name="组合 119"/>
            <p:cNvGrpSpPr/>
            <p:nvPr/>
          </p:nvGrpSpPr>
          <p:grpSpPr>
            <a:xfrm>
              <a:off x="0" y="88907"/>
              <a:ext cx="642798" cy="642986"/>
              <a:chOff x="0" y="736"/>
              <a:chExt cx="624885" cy="625068"/>
            </a:xfrm>
          </p:grpSpPr>
          <p:sp>
            <p:nvSpPr>
              <p:cNvPr id="61" name="圆角矩形 121"/>
              <p:cNvSpPr/>
              <p:nvPr/>
            </p:nvSpPr>
            <p:spPr>
              <a:xfrm>
                <a:off x="0" y="736"/>
                <a:ext cx="624885" cy="625068"/>
              </a:xfrm>
              <a:prstGeom prst="roundRect">
                <a:avLst>
                  <a:gd name="adj" fmla="val 16667"/>
                </a:avLst>
              </a:prstGeom>
              <a:solidFill>
                <a:srgbClr val="BE2632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en-US" altLang="zh-CN" dirty="0">
                  <a:solidFill>
                    <a:srgbClr val="404040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文本框 122"/>
              <p:cNvSpPr txBox="1"/>
              <p:nvPr/>
            </p:nvSpPr>
            <p:spPr>
              <a:xfrm>
                <a:off x="116207" y="20348"/>
                <a:ext cx="393056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0" name="文本框 120"/>
            <p:cNvSpPr txBox="1"/>
            <p:nvPr/>
          </p:nvSpPr>
          <p:spPr>
            <a:xfrm>
              <a:off x="728758" y="228847"/>
              <a:ext cx="2686051" cy="7086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/>
              <a:r>
                <a:rPr lang="zh-CN" altLang="en-US" sz="2000" b="1" dirty="0" smtClean="0">
                  <a:solidFill>
                    <a:srgbClr val="303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网红、自媒体达人进驻</a:t>
              </a:r>
              <a:endParaRPr lang="zh-CN" altLang="en-US" sz="20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117"/>
          <p:cNvGrpSpPr/>
          <p:nvPr/>
        </p:nvGrpSpPr>
        <p:grpSpPr>
          <a:xfrm>
            <a:off x="1008062" y="2322427"/>
            <a:ext cx="3978276" cy="642317"/>
            <a:chOff x="0" y="88907"/>
            <a:chExt cx="3429094" cy="642986"/>
          </a:xfrm>
        </p:grpSpPr>
        <p:grpSp>
          <p:nvGrpSpPr>
            <p:cNvPr id="64" name="组合 119"/>
            <p:cNvGrpSpPr/>
            <p:nvPr/>
          </p:nvGrpSpPr>
          <p:grpSpPr>
            <a:xfrm>
              <a:off x="0" y="88907"/>
              <a:ext cx="642798" cy="642986"/>
              <a:chOff x="0" y="736"/>
              <a:chExt cx="624885" cy="625068"/>
            </a:xfrm>
          </p:grpSpPr>
          <p:sp>
            <p:nvSpPr>
              <p:cNvPr id="66" name="圆角矩形 121"/>
              <p:cNvSpPr/>
              <p:nvPr/>
            </p:nvSpPr>
            <p:spPr>
              <a:xfrm>
                <a:off x="0" y="736"/>
                <a:ext cx="624885" cy="625068"/>
              </a:xfrm>
              <a:prstGeom prst="roundRect">
                <a:avLst>
                  <a:gd name="adj" fmla="val 16667"/>
                </a:avLst>
              </a:prstGeom>
              <a:solidFill>
                <a:srgbClr val="BE2632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en-US" altLang="zh-CN" dirty="0">
                  <a:solidFill>
                    <a:srgbClr val="404040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文本框 122"/>
              <p:cNvSpPr txBox="1"/>
              <p:nvPr/>
            </p:nvSpPr>
            <p:spPr>
              <a:xfrm>
                <a:off x="116207" y="20348"/>
                <a:ext cx="393056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2</a:t>
                </a:r>
                <a:endParaRPr lang="zh-CN" alt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5" name="文本框 120"/>
            <p:cNvSpPr txBox="1"/>
            <p:nvPr/>
          </p:nvSpPr>
          <p:spPr>
            <a:xfrm>
              <a:off x="743043" y="185938"/>
              <a:ext cx="2686051" cy="4182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/>
              <a:r>
                <a:rPr lang="zh-CN" altLang="en-US" sz="2000" b="1" dirty="0" smtClean="0">
                  <a:solidFill>
                    <a:srgbClr val="303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微信公众号做粉丝引流</a:t>
              </a:r>
              <a:endParaRPr lang="zh-CN" altLang="en-US" sz="20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117"/>
          <p:cNvGrpSpPr/>
          <p:nvPr/>
        </p:nvGrpSpPr>
        <p:grpSpPr>
          <a:xfrm>
            <a:off x="1031870" y="3246379"/>
            <a:ext cx="4625983" cy="642317"/>
            <a:chOff x="0" y="88907"/>
            <a:chExt cx="4624977" cy="642986"/>
          </a:xfrm>
        </p:grpSpPr>
        <p:grpSp>
          <p:nvGrpSpPr>
            <p:cNvPr id="69" name="组合 119"/>
            <p:cNvGrpSpPr/>
            <p:nvPr/>
          </p:nvGrpSpPr>
          <p:grpSpPr>
            <a:xfrm>
              <a:off x="0" y="88907"/>
              <a:ext cx="725335" cy="642986"/>
              <a:chOff x="0" y="736"/>
              <a:chExt cx="705122" cy="625068"/>
            </a:xfrm>
          </p:grpSpPr>
          <p:sp>
            <p:nvSpPr>
              <p:cNvPr id="71" name="圆角矩形 121"/>
              <p:cNvSpPr/>
              <p:nvPr/>
            </p:nvSpPr>
            <p:spPr>
              <a:xfrm>
                <a:off x="0" y="736"/>
                <a:ext cx="705122" cy="625068"/>
              </a:xfrm>
              <a:prstGeom prst="roundRect">
                <a:avLst>
                  <a:gd name="adj" fmla="val 16667"/>
                </a:avLst>
              </a:prstGeom>
              <a:solidFill>
                <a:srgbClr val="BE2632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en-US" altLang="zh-CN" dirty="0">
                  <a:solidFill>
                    <a:srgbClr val="404040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122"/>
              <p:cNvSpPr txBox="1"/>
              <p:nvPr/>
            </p:nvSpPr>
            <p:spPr>
              <a:xfrm>
                <a:off x="116207" y="20348"/>
                <a:ext cx="393056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3</a:t>
                </a:r>
                <a:endParaRPr lang="zh-CN" alt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0" name="文本框 120"/>
            <p:cNvSpPr txBox="1"/>
            <p:nvPr/>
          </p:nvSpPr>
          <p:spPr>
            <a:xfrm>
              <a:off x="843037" y="185938"/>
              <a:ext cx="3781940" cy="400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2000" b="1" dirty="0" smtClean="0">
                  <a:solidFill>
                    <a:srgbClr val="303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直播、社区、微博和商城链接</a:t>
              </a:r>
              <a:endParaRPr lang="zh-CN" altLang="en-US" sz="20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117"/>
          <p:cNvGrpSpPr/>
          <p:nvPr/>
        </p:nvGrpSpPr>
        <p:grpSpPr>
          <a:xfrm>
            <a:off x="1041391" y="4141755"/>
            <a:ext cx="4945072" cy="642317"/>
            <a:chOff x="57141" y="88907"/>
            <a:chExt cx="4943996" cy="642986"/>
          </a:xfrm>
        </p:grpSpPr>
        <p:grpSp>
          <p:nvGrpSpPr>
            <p:cNvPr id="79" name="组合 119"/>
            <p:cNvGrpSpPr/>
            <p:nvPr/>
          </p:nvGrpSpPr>
          <p:grpSpPr>
            <a:xfrm>
              <a:off x="57141" y="88907"/>
              <a:ext cx="730101" cy="642986"/>
              <a:chOff x="55549" y="736"/>
              <a:chExt cx="709755" cy="625068"/>
            </a:xfrm>
          </p:grpSpPr>
          <p:sp>
            <p:nvSpPr>
              <p:cNvPr id="81" name="圆角矩形 121"/>
              <p:cNvSpPr/>
              <p:nvPr/>
            </p:nvSpPr>
            <p:spPr>
              <a:xfrm>
                <a:off x="55549" y="736"/>
                <a:ext cx="709755" cy="625068"/>
              </a:xfrm>
              <a:prstGeom prst="roundRect">
                <a:avLst>
                  <a:gd name="adj" fmla="val 16667"/>
                </a:avLst>
              </a:prstGeom>
              <a:solidFill>
                <a:srgbClr val="BE2632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en-US" altLang="zh-CN" dirty="0">
                  <a:solidFill>
                    <a:srgbClr val="404040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文本框 122"/>
              <p:cNvSpPr txBox="1"/>
              <p:nvPr/>
            </p:nvSpPr>
            <p:spPr>
              <a:xfrm>
                <a:off x="116207" y="20348"/>
                <a:ext cx="538005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lvl="0" indent="0" algn="ctr" eaLnBrk="1" hangingPunct="1"/>
                <a:r>
                  <a:rPr lang="en-US" altLang="zh-CN" sz="32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4</a:t>
                </a:r>
                <a:endParaRPr lang="zh-CN" alt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0" name="文本框 120"/>
            <p:cNvSpPr txBox="1"/>
            <p:nvPr/>
          </p:nvSpPr>
          <p:spPr>
            <a:xfrm>
              <a:off x="843037" y="214544"/>
              <a:ext cx="4158100" cy="400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/>
              <a:r>
                <a:rPr lang="zh-CN" altLang="en-US" sz="2000" b="1" dirty="0" smtClean="0">
                  <a:solidFill>
                    <a:srgbClr val="303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客户在商城进行交易，商家返利</a:t>
              </a:r>
              <a:endParaRPr lang="zh-CN" altLang="en-US" sz="20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119"/>
          <p:cNvGrpSpPr/>
          <p:nvPr/>
        </p:nvGrpSpPr>
        <p:grpSpPr>
          <a:xfrm>
            <a:off x="1022333" y="5008555"/>
            <a:ext cx="735028" cy="642317"/>
            <a:chOff x="55547" y="736"/>
            <a:chExt cx="714389" cy="625068"/>
          </a:xfrm>
        </p:grpSpPr>
        <p:sp>
          <p:nvSpPr>
            <p:cNvPr id="86" name="圆角矩形 121"/>
            <p:cNvSpPr/>
            <p:nvPr/>
          </p:nvSpPr>
          <p:spPr>
            <a:xfrm>
              <a:off x="55547" y="736"/>
              <a:ext cx="714389" cy="625068"/>
            </a:xfrm>
            <a:prstGeom prst="roundRect">
              <a:avLst>
                <a:gd name="adj" fmla="val 16667"/>
              </a:avLst>
            </a:prstGeom>
            <a:solidFill>
              <a:srgbClr val="BE2632"/>
            </a:solidFill>
            <a:ln w="9525">
              <a:noFill/>
            </a:ln>
          </p:spPr>
          <p:txBody>
            <a:bodyPr anchor="ctr"/>
            <a:lstStyle/>
            <a:p>
              <a:pPr lvl="0" indent="0" algn="ctr" eaLnBrk="1" hangingPunct="1"/>
              <a:endParaRPr lang="en-US" altLang="zh-CN" dirty="0">
                <a:solidFill>
                  <a:srgbClr val="40404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122"/>
            <p:cNvSpPr txBox="1"/>
            <p:nvPr/>
          </p:nvSpPr>
          <p:spPr>
            <a:xfrm>
              <a:off x="116207" y="20348"/>
              <a:ext cx="538005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 eaLnBrk="1" hangingPunct="1"/>
              <a:r>
                <a:rPr lang="en-US" altLang="zh-CN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 5</a:t>
              </a:r>
              <a:endParaRPr lang="zh-CN" alt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8" name="文本框 120"/>
          <p:cNvSpPr txBox="1"/>
          <p:nvPr/>
        </p:nvSpPr>
        <p:spPr>
          <a:xfrm>
            <a:off x="1836978" y="5105485"/>
            <a:ext cx="415900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交易可持续性，商家长期返佣金</a:t>
            </a:r>
            <a:endParaRPr lang="zh-CN" altLang="en-US" sz="2000" b="1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5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文本框 11"/>
          <p:cNvSpPr txBox="1"/>
          <p:nvPr/>
        </p:nvSpPr>
        <p:spPr>
          <a:xfrm>
            <a:off x="4460870" y="34925"/>
            <a:ext cx="2954655" cy="120032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五、淘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endParaRPr lang="zh-CN" altLang="en-US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eaLnBrk="1" hangingPunct="1"/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185879" y="1189038"/>
            <a:ext cx="9958384" cy="811213"/>
          </a:xfrm>
          <a:prstGeom prst="rect">
            <a:avLst/>
          </a:prstGeom>
        </p:spPr>
        <p:txBody>
          <a:bodyPr/>
          <a:lstStyle/>
          <a:p>
            <a:pPr lvl="0" algn="ctr" rtl="0" eaLnBrk="0" hangingPunct="0">
              <a:lnSpc>
                <a:spcPct val="90000"/>
              </a:lnSpc>
            </a:pPr>
            <a:r>
              <a:rPr lang="zh-CN" altLang="en-US" sz="4000" b="1" kern="0" dirty="0" smtClean="0">
                <a:latin typeface="华文琥珀" pitchFamily="2" charset="-122"/>
                <a:ea typeface="华文琥珀" pitchFamily="2" charset="-122"/>
                <a:cs typeface="+mj-cs"/>
              </a:rPr>
              <a:t>主播点对多＋引流＋吸引</a:t>
            </a:r>
            <a:r>
              <a:rPr lang="zh-CN" altLang="en-US" sz="4000" b="1" kern="0" dirty="0" smtClean="0">
                <a:latin typeface="华文琥珀" pitchFamily="2" charset="-122"/>
                <a:ea typeface="华文琥珀" pitchFamily="2" charset="-122"/>
                <a:cs typeface="+mj-cs"/>
              </a:rPr>
              <a:t>到店＋</a:t>
            </a:r>
            <a:r>
              <a:rPr lang="zh-CN" altLang="en-US" sz="4000" b="1" kern="0" dirty="0" smtClean="0">
                <a:latin typeface="华文琥珀" pitchFamily="2" charset="-122"/>
                <a:ea typeface="华文琥珀" pitchFamily="2" charset="-122"/>
                <a:cs typeface="+mj-cs"/>
              </a:rPr>
              <a:t>转化和裂变</a:t>
            </a:r>
            <a:endParaRPr kumimoji="0" lang="zh-CN" altLang="en-US" sz="4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琥珀" pitchFamily="2" charset="-122"/>
              <a:ea typeface="华文琥珀" pitchFamily="2" charset="-122"/>
              <a:cs typeface="+mj-cs"/>
            </a:endParaRPr>
          </a:p>
        </p:txBody>
      </p:sp>
      <p:pic>
        <p:nvPicPr>
          <p:cNvPr id="9" name="图片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4075" y="2001836"/>
            <a:ext cx="5052854" cy="3798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椭圆 9"/>
          <p:cNvSpPr/>
          <p:nvPr/>
        </p:nvSpPr>
        <p:spPr bwMode="auto">
          <a:xfrm>
            <a:off x="3800475" y="3529012"/>
            <a:ext cx="900113" cy="857251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843337" y="3729039"/>
            <a:ext cx="885825" cy="485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华文琥珀" pitchFamily="2" charset="-122"/>
                <a:ea typeface="华文琥珀" pitchFamily="2" charset="-122"/>
              </a:rPr>
              <a:t>主播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6600825" y="2057400"/>
            <a:ext cx="4957763" cy="371475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7215188" y="2386011"/>
            <a:ext cx="3814762" cy="10572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8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直播间</a:t>
            </a:r>
            <a:endParaRPr kumimoji="0" lang="en-US" altLang="zh-CN" sz="8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786562" y="4157660"/>
            <a:ext cx="4672013" cy="1343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琥珀" pitchFamily="2" charset="-122"/>
                <a:ea typeface="华文琥珀" pitchFamily="2" charset="-122"/>
              </a:rPr>
              <a:t>给粉丝一个家，靠视频社交关系增加粘性</a:t>
            </a:r>
          </a:p>
        </p:txBody>
      </p:sp>
    </p:spTree>
    <p:extLst>
      <p:ext uri="{BB962C8B-B14F-4D97-AF65-F5344CB8AC3E}">
        <p14:creationId xmlns:p14="http://schemas.microsoft.com/office/powerpoint/2010/main" val="272950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3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8194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5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97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8" name="图片 47" descr="主播案例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" y="966788"/>
            <a:ext cx="6233097" cy="2933700"/>
          </a:xfrm>
          <a:prstGeom prst="rect">
            <a:avLst/>
          </a:prstGeom>
        </p:spPr>
      </p:pic>
      <p:pic>
        <p:nvPicPr>
          <p:cNvPr id="50" name="图片 49" descr="QQ截图201705241918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6" y="3986212"/>
            <a:ext cx="6176964" cy="2093084"/>
          </a:xfrm>
          <a:prstGeom prst="rect">
            <a:avLst/>
          </a:prstGeom>
        </p:spPr>
      </p:pic>
      <p:sp>
        <p:nvSpPr>
          <p:cNvPr id="51" name="Rectangle 25"/>
          <p:cNvSpPr/>
          <p:nvPr/>
        </p:nvSpPr>
        <p:spPr>
          <a:xfrm>
            <a:off x="7480301" y="1096962"/>
            <a:ext cx="3919537" cy="552450"/>
          </a:xfrm>
          <a:prstGeom prst="rect">
            <a:avLst/>
          </a:prstGeom>
          <a:solidFill>
            <a:srgbClr val="B41D24"/>
          </a:solidFill>
          <a:ln w="9525">
            <a:noFill/>
          </a:ln>
        </p:spPr>
        <p:txBody>
          <a:bodyPr anchor="ctr"/>
          <a:lstStyle/>
          <a:p>
            <a:pPr lvl="0" indent="0" algn="ctr" eaLnBrk="1" hangingPunct="1"/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网红商品代言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3689318" y="34925"/>
            <a:ext cx="4541628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网红增值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提供商品代言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4449876" y="6409365"/>
            <a:ext cx="23431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26" name="Picture 2" descr="https://timgsa.baidu.com/timg?image&amp;quality=80&amp;size=b9999_10000&amp;sec=1512818293624&amp;di=a04103a4e0e4a8e810044ae36b7957d5&amp;imgtype=0&amp;src=http%3A%2F%2Fnewpaper.dahe.cn%2Fhnsb%2Fres%2F1%2F20100105%2F743212626394370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5" y="1957388"/>
            <a:ext cx="4021135" cy="41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1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15362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63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5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366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8" name="文本框 36"/>
          <p:cNvSpPr txBox="1"/>
          <p:nvPr/>
        </p:nvSpPr>
        <p:spPr>
          <a:xfrm>
            <a:off x="2092325" y="1323975"/>
            <a:ext cx="167798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案例照片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</a:p>
        </p:txBody>
      </p:sp>
      <p:pic>
        <p:nvPicPr>
          <p:cNvPr id="9" name="图片 8" descr="QQ截图201705251123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1042988"/>
            <a:ext cx="11003495" cy="5057775"/>
          </a:xfrm>
          <a:prstGeom prst="rect">
            <a:avLst/>
          </a:prstGeom>
        </p:spPr>
      </p:pic>
      <p:sp>
        <p:nvSpPr>
          <p:cNvPr id="11" name="文本框 11"/>
          <p:cNvSpPr txBox="1"/>
          <p:nvPr/>
        </p:nvSpPr>
        <p:spPr>
          <a:xfrm>
            <a:off x="3689318" y="34925"/>
            <a:ext cx="4079963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网红增值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展现形式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4449876" y="6409365"/>
            <a:ext cx="23431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组合 6"/>
          <p:cNvGrpSpPr/>
          <p:nvPr/>
        </p:nvGrpSpPr>
        <p:grpSpPr>
          <a:xfrm>
            <a:off x="0" y="6383338"/>
            <a:ext cx="12192000" cy="474662"/>
            <a:chOff x="0" y="0"/>
            <a:chExt cx="12192000" cy="1204912"/>
          </a:xfrm>
        </p:grpSpPr>
        <p:sp>
          <p:nvSpPr>
            <p:cNvPr id="10242" name="Rectangle 6"/>
            <p:cNvSpPr/>
            <p:nvPr/>
          </p:nvSpPr>
          <p:spPr>
            <a:xfrm>
              <a:off x="0" y="69849"/>
              <a:ext cx="12192000" cy="1135063"/>
            </a:xfrm>
            <a:prstGeom prst="rect">
              <a:avLst/>
            </a:prstGeom>
            <a:solidFill>
              <a:srgbClr val="DD3C44"/>
            </a:solidFill>
            <a:ln w="9525">
              <a:noFill/>
            </a:ln>
          </p:spPr>
          <p:txBody>
            <a:bodyPr anchor="t"/>
            <a:lstStyle/>
            <a:p>
              <a:pPr lvl="0" indent="0" eaLnBrk="1" hangingPunct="1"/>
              <a:endParaRPr lang="zh-CN" altLang="zh-CN" dirty="0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43" name="Freeform 8"/>
            <p:cNvSpPr/>
            <p:nvPr/>
          </p:nvSpPr>
          <p:spPr>
            <a:xfrm>
              <a:off x="1942306" y="0"/>
              <a:ext cx="8307388" cy="1204912"/>
            </a:xfrm>
            <a:custGeom>
              <a:avLst/>
              <a:gdLst/>
              <a:ahLst/>
              <a:cxnLst>
                <a:cxn ang="0">
                  <a:pos x="4153694" y="1204912"/>
                </a:cxn>
                <a:cxn ang="0">
                  <a:pos x="0" y="1204912"/>
                </a:cxn>
                <a:cxn ang="0">
                  <a:pos x="1490023" y="143705"/>
                </a:cxn>
                <a:cxn ang="0">
                  <a:pos x="1939071" y="0"/>
                </a:cxn>
                <a:cxn ang="0">
                  <a:pos x="4153694" y="0"/>
                </a:cxn>
                <a:cxn ang="0">
                  <a:pos x="6358111" y="0"/>
                </a:cxn>
                <a:cxn ang="0">
                  <a:pos x="6807159" y="143705"/>
                </a:cxn>
                <a:cxn ang="0">
                  <a:pos x="8307388" y="1204912"/>
                </a:cxn>
                <a:cxn ang="0">
                  <a:pos x="4153694" y="1204912"/>
                </a:cxn>
              </a:cxnLst>
              <a:rect l="0" t="0" r="0" b="0"/>
              <a:pathLst>
                <a:path w="814" h="109">
                  <a:moveTo>
                    <a:pt x="407" y="109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59" y="5"/>
                    <a:pt x="175" y="0"/>
                    <a:pt x="190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39" y="0"/>
                    <a:pt x="654" y="5"/>
                    <a:pt x="667" y="13"/>
                  </a:cubicBezTo>
                  <a:cubicBezTo>
                    <a:pt x="814" y="109"/>
                    <a:pt x="814" y="109"/>
                    <a:pt x="814" y="109"/>
                  </a:cubicBezTo>
                  <a:lnTo>
                    <a:pt x="407" y="109"/>
                  </a:lnTo>
                  <a:close/>
                </a:path>
              </a:pathLst>
            </a:custGeom>
            <a:solidFill>
              <a:srgbClr val="BE263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44" name="Rectangle 6"/>
          <p:cNvSpPr/>
          <p:nvPr/>
        </p:nvSpPr>
        <p:spPr>
          <a:xfrm>
            <a:off x="0" y="0"/>
            <a:ext cx="12192000" cy="447675"/>
          </a:xfrm>
          <a:prstGeom prst="rect">
            <a:avLst/>
          </a:prstGeom>
          <a:solidFill>
            <a:srgbClr val="303030"/>
          </a:solidFill>
          <a:ln w="9525">
            <a:noFill/>
          </a:ln>
        </p:spPr>
        <p:txBody>
          <a:bodyPr anchor="t"/>
          <a:lstStyle/>
          <a:p>
            <a:pPr lvl="0" indent="0" eaLnBrk="1" hangingPunct="1"/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245" name="Freeform 7"/>
          <p:cNvSpPr/>
          <p:nvPr/>
        </p:nvSpPr>
        <p:spPr>
          <a:xfrm>
            <a:off x="2325688" y="0"/>
            <a:ext cx="7542212" cy="708025"/>
          </a:xfrm>
          <a:custGeom>
            <a:avLst/>
            <a:gdLst/>
            <a:ahLst/>
            <a:cxnLst>
              <a:cxn ang="0">
                <a:pos x="3776209" y="0"/>
              </a:cxn>
              <a:cxn ang="0">
                <a:pos x="0" y="0"/>
              </a:cxn>
              <a:cxn ang="0">
                <a:pos x="1112451" y="612147"/>
              </a:cxn>
              <a:cxn ang="0">
                <a:pos x="1561513" y="708025"/>
              </a:cxn>
              <a:cxn ang="0">
                <a:pos x="3776209" y="708025"/>
              </a:cxn>
              <a:cxn ang="0">
                <a:pos x="5980699" y="708025"/>
              </a:cxn>
              <a:cxn ang="0">
                <a:pos x="6429761" y="612147"/>
              </a:cxn>
              <a:cxn ang="0">
                <a:pos x="7542212" y="0"/>
              </a:cxn>
              <a:cxn ang="0">
                <a:pos x="3776209" y="0"/>
              </a:cxn>
            </a:cxnLst>
            <a:rect l="0" t="0" r="0" b="0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4A494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6" name="文本框 11"/>
          <p:cNvSpPr txBox="1"/>
          <p:nvPr/>
        </p:nvSpPr>
        <p:spPr>
          <a:xfrm>
            <a:off x="4618038" y="34925"/>
            <a:ext cx="3413114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网红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4" name="组合 23"/>
          <p:cNvGrpSpPr/>
          <p:nvPr/>
        </p:nvGrpSpPr>
        <p:grpSpPr>
          <a:xfrm>
            <a:off x="6707188" y="2282822"/>
            <a:ext cx="5484812" cy="829524"/>
            <a:chOff x="0" y="0"/>
            <a:chExt cx="5483619" cy="828792"/>
          </a:xfrm>
        </p:grpSpPr>
        <p:sp>
          <p:nvSpPr>
            <p:cNvPr id="10255" name="矩形 24"/>
            <p:cNvSpPr/>
            <p:nvPr/>
          </p:nvSpPr>
          <p:spPr>
            <a:xfrm>
              <a:off x="728504" y="367535"/>
              <a:ext cx="4755115" cy="4612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直播、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MV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、短视频、商演等形式</a:t>
              </a:r>
              <a:r>
                <a:rPr lang="zh-CN" altLang="en-US" sz="16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输出内容；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56" name="组合 25"/>
            <p:cNvGrpSpPr/>
            <p:nvPr/>
          </p:nvGrpSpPr>
          <p:grpSpPr>
            <a:xfrm>
              <a:off x="0" y="88150"/>
              <a:ext cx="643401" cy="643401"/>
              <a:chOff x="0" y="0"/>
              <a:chExt cx="625471" cy="625471"/>
            </a:xfrm>
          </p:grpSpPr>
          <p:sp>
            <p:nvSpPr>
              <p:cNvPr id="10257" name="圆角矩形 27"/>
              <p:cNvSpPr/>
              <p:nvPr/>
            </p:nvSpPr>
            <p:spPr>
              <a:xfrm>
                <a:off x="0" y="736"/>
                <a:ext cx="624884" cy="625070"/>
              </a:xfrm>
              <a:prstGeom prst="roundRect">
                <a:avLst>
                  <a:gd name="adj" fmla="val 16667"/>
                </a:avLst>
              </a:prstGeom>
              <a:solidFill>
                <a:srgbClr val="BE2632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en-US" altLang="zh-CN" dirty="0">
                  <a:solidFill>
                    <a:srgbClr val="404040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58" name="文本框 28"/>
              <p:cNvSpPr txBox="1"/>
              <p:nvPr/>
            </p:nvSpPr>
            <p:spPr>
              <a:xfrm>
                <a:off x="116207" y="20348"/>
                <a:ext cx="393056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2</a:t>
                </a:r>
                <a:endParaRPr lang="zh-CN" alt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259" name="文本框 26"/>
            <p:cNvSpPr txBox="1"/>
            <p:nvPr/>
          </p:nvSpPr>
          <p:spPr>
            <a:xfrm>
              <a:off x="728758" y="0"/>
              <a:ext cx="2686050" cy="39975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eaLnBrk="1" hangingPunct="1"/>
              <a:r>
                <a:rPr lang="zh-CN" altLang="en-US" sz="2000" b="1" dirty="0" smtClean="0">
                  <a:solidFill>
                    <a:srgbClr val="303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媒体模式</a:t>
              </a:r>
              <a:endParaRPr lang="zh-CN" altLang="en-US" sz="20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60" name="组合 29"/>
          <p:cNvGrpSpPr/>
          <p:nvPr/>
        </p:nvGrpSpPr>
        <p:grpSpPr>
          <a:xfrm>
            <a:off x="6707188" y="3317875"/>
            <a:ext cx="5484812" cy="831114"/>
            <a:chOff x="0" y="0"/>
            <a:chExt cx="5483619" cy="828790"/>
          </a:xfrm>
        </p:grpSpPr>
        <p:sp>
          <p:nvSpPr>
            <p:cNvPr id="10261" name="矩形 30"/>
            <p:cNvSpPr/>
            <p:nvPr/>
          </p:nvSpPr>
          <p:spPr>
            <a:xfrm>
              <a:off x="728504" y="368416"/>
              <a:ext cx="4755115" cy="4603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百度、新浪、央视、腾讯 、搜狐和新华网等传播；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62" name="组合 31"/>
            <p:cNvGrpSpPr/>
            <p:nvPr/>
          </p:nvGrpSpPr>
          <p:grpSpPr>
            <a:xfrm>
              <a:off x="0" y="88150"/>
              <a:ext cx="643401" cy="643401"/>
              <a:chOff x="0" y="0"/>
              <a:chExt cx="625471" cy="625471"/>
            </a:xfrm>
          </p:grpSpPr>
          <p:sp>
            <p:nvSpPr>
              <p:cNvPr id="10263" name="圆角矩形 33"/>
              <p:cNvSpPr/>
              <p:nvPr/>
            </p:nvSpPr>
            <p:spPr>
              <a:xfrm>
                <a:off x="0" y="571"/>
                <a:ext cx="624884" cy="625413"/>
              </a:xfrm>
              <a:prstGeom prst="roundRect">
                <a:avLst>
                  <a:gd name="adj" fmla="val 16667"/>
                </a:avLst>
              </a:prstGeom>
              <a:solidFill>
                <a:srgbClr val="BE2632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en-US" altLang="zh-CN" dirty="0">
                  <a:solidFill>
                    <a:srgbClr val="404040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64" name="文本框 34"/>
              <p:cNvSpPr txBox="1"/>
              <p:nvPr/>
            </p:nvSpPr>
            <p:spPr>
              <a:xfrm>
                <a:off x="116207" y="20348"/>
                <a:ext cx="393056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3</a:t>
                </a:r>
                <a:endParaRPr lang="zh-CN" alt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265" name="文本框 32"/>
            <p:cNvSpPr txBox="1"/>
            <p:nvPr/>
          </p:nvSpPr>
          <p:spPr>
            <a:xfrm>
              <a:off x="728758" y="0"/>
              <a:ext cx="2686050" cy="3989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eaLnBrk="1" hangingPunct="1"/>
              <a:r>
                <a:rPr lang="zh-CN" altLang="en-US" sz="2000" b="1" dirty="0" smtClean="0">
                  <a:solidFill>
                    <a:srgbClr val="303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宣传渠道</a:t>
              </a:r>
              <a:endParaRPr lang="zh-CN" altLang="en-US" sz="20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66" name="组合 35"/>
          <p:cNvGrpSpPr/>
          <p:nvPr/>
        </p:nvGrpSpPr>
        <p:grpSpPr>
          <a:xfrm>
            <a:off x="6707188" y="4354516"/>
            <a:ext cx="5165725" cy="1112345"/>
            <a:chOff x="0" y="0"/>
            <a:chExt cx="5164602" cy="1111634"/>
          </a:xfrm>
        </p:grpSpPr>
        <p:sp>
          <p:nvSpPr>
            <p:cNvPr id="10267" name="矩形 36"/>
            <p:cNvSpPr/>
            <p:nvPr/>
          </p:nvSpPr>
          <p:spPr>
            <a:xfrm>
              <a:off x="728504" y="281168"/>
              <a:ext cx="4436098" cy="8304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为网红制作百科、认证名人微博、建立微信公众号 、 建立个人网页、 搜索排名靠前。</a:t>
              </a:r>
              <a:endPara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68" name="组合 37"/>
            <p:cNvGrpSpPr/>
            <p:nvPr/>
          </p:nvGrpSpPr>
          <p:grpSpPr>
            <a:xfrm>
              <a:off x="0" y="88150"/>
              <a:ext cx="643401" cy="643401"/>
              <a:chOff x="0" y="0"/>
              <a:chExt cx="625471" cy="625471"/>
            </a:xfrm>
          </p:grpSpPr>
          <p:sp>
            <p:nvSpPr>
              <p:cNvPr id="10269" name="圆角矩形 39"/>
              <p:cNvSpPr/>
              <p:nvPr/>
            </p:nvSpPr>
            <p:spPr>
              <a:xfrm>
                <a:off x="0" y="736"/>
                <a:ext cx="624884" cy="625069"/>
              </a:xfrm>
              <a:prstGeom prst="roundRect">
                <a:avLst>
                  <a:gd name="adj" fmla="val 16667"/>
                </a:avLst>
              </a:prstGeom>
              <a:solidFill>
                <a:srgbClr val="BE2632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en-US" altLang="zh-CN" dirty="0">
                  <a:solidFill>
                    <a:srgbClr val="404040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70" name="文本框 40"/>
              <p:cNvSpPr txBox="1"/>
              <p:nvPr/>
            </p:nvSpPr>
            <p:spPr>
              <a:xfrm>
                <a:off x="116207" y="20348"/>
                <a:ext cx="393056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4</a:t>
                </a:r>
                <a:endParaRPr lang="zh-CN" alt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271" name="文本框 38"/>
            <p:cNvSpPr txBox="1"/>
            <p:nvPr/>
          </p:nvSpPr>
          <p:spPr>
            <a:xfrm>
              <a:off x="728758" y="0"/>
              <a:ext cx="2686050" cy="39985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eaLnBrk="1" hangingPunct="1"/>
              <a:r>
                <a:rPr lang="zh-CN" altLang="en-US" sz="2000" b="1" dirty="0" smtClean="0">
                  <a:solidFill>
                    <a:srgbClr val="303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权威包装</a:t>
              </a:r>
              <a:endParaRPr lang="zh-CN" altLang="en-US" sz="20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4" name="图片 33" descr="QQ截图20170524182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203178"/>
            <a:ext cx="4914899" cy="4811860"/>
          </a:xfrm>
          <a:prstGeom prst="rect">
            <a:avLst/>
          </a:prstGeom>
        </p:spPr>
      </p:pic>
      <p:grpSp>
        <p:nvGrpSpPr>
          <p:cNvPr id="35" name="组合 117"/>
          <p:cNvGrpSpPr/>
          <p:nvPr/>
        </p:nvGrpSpPr>
        <p:grpSpPr>
          <a:xfrm>
            <a:off x="6699322" y="1195385"/>
            <a:ext cx="4732338" cy="823912"/>
            <a:chOff x="0" y="0"/>
            <a:chExt cx="4731308" cy="824771"/>
          </a:xfrm>
        </p:grpSpPr>
        <p:sp>
          <p:nvSpPr>
            <p:cNvPr id="36" name="矩形 118"/>
            <p:cNvSpPr/>
            <p:nvPr/>
          </p:nvSpPr>
          <p:spPr>
            <a:xfrm>
              <a:off x="728504" y="367535"/>
              <a:ext cx="4002804" cy="45723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lstStyle/>
            <a:p>
              <a:pPr lvl="0" indent="0" eaLnBrk="1" hangingPunct="1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挑选，包装，培训，推广体系化打造服务；</a:t>
              </a:r>
            </a:p>
          </p:txBody>
        </p:sp>
        <p:grpSp>
          <p:nvGrpSpPr>
            <p:cNvPr id="37" name="组合 119"/>
            <p:cNvGrpSpPr/>
            <p:nvPr/>
          </p:nvGrpSpPr>
          <p:grpSpPr>
            <a:xfrm>
              <a:off x="0" y="88907"/>
              <a:ext cx="642798" cy="642987"/>
              <a:chOff x="0" y="736"/>
              <a:chExt cx="624885" cy="625069"/>
            </a:xfrm>
          </p:grpSpPr>
          <p:sp>
            <p:nvSpPr>
              <p:cNvPr id="39" name="圆角矩形 121"/>
              <p:cNvSpPr/>
              <p:nvPr/>
            </p:nvSpPr>
            <p:spPr>
              <a:xfrm>
                <a:off x="0" y="736"/>
                <a:ext cx="624885" cy="625069"/>
              </a:xfrm>
              <a:prstGeom prst="roundRect">
                <a:avLst>
                  <a:gd name="adj" fmla="val 16667"/>
                </a:avLst>
              </a:prstGeom>
              <a:solidFill>
                <a:srgbClr val="BE2632"/>
              </a:solidFill>
              <a:ln w="9525">
                <a:noFill/>
              </a:ln>
            </p:spPr>
            <p:txBody>
              <a:bodyPr anchor="ctr"/>
              <a:lstStyle/>
              <a:p>
                <a:pPr lvl="0" indent="0" algn="ctr" eaLnBrk="1" hangingPunct="1"/>
                <a:endParaRPr lang="en-US" altLang="zh-CN" dirty="0">
                  <a:solidFill>
                    <a:srgbClr val="404040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122"/>
              <p:cNvSpPr txBox="1"/>
              <p:nvPr/>
            </p:nvSpPr>
            <p:spPr>
              <a:xfrm>
                <a:off x="116207" y="20348"/>
                <a:ext cx="393056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32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1</a:t>
                </a:r>
                <a:endParaRPr lang="zh-CN" altLang="en-US" sz="32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8" name="文本框 120"/>
            <p:cNvSpPr txBox="1"/>
            <p:nvPr/>
          </p:nvSpPr>
          <p:spPr>
            <a:xfrm>
              <a:off x="728758" y="0"/>
              <a:ext cx="2686050" cy="4005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 eaLnBrk="1" hangingPunct="1"/>
              <a:r>
                <a:rPr lang="zh-CN" altLang="en-US" sz="2000" b="1" dirty="0">
                  <a:solidFill>
                    <a:srgbClr val="303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</a:t>
              </a:r>
              <a:r>
                <a:rPr lang="zh-CN" altLang="en-US" sz="2000" b="1" dirty="0" smtClean="0">
                  <a:solidFill>
                    <a:srgbClr val="303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红孵化</a:t>
              </a:r>
              <a:endParaRPr lang="zh-CN" altLang="en-US" sz="2000" b="1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5"/>
          <p:cNvSpPr txBox="1"/>
          <p:nvPr/>
        </p:nvSpPr>
        <p:spPr>
          <a:xfrm>
            <a:off x="4449876" y="6409365"/>
            <a:ext cx="23431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1467</Words>
  <Application>Microsoft Office PowerPoint</Application>
  <PresentationFormat>自定义</PresentationFormat>
  <Paragraphs>138</Paragraphs>
  <Slides>15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刘猛</cp:lastModifiedBy>
  <cp:revision>163</cp:revision>
  <dcterms:created xsi:type="dcterms:W3CDTF">2015-07-05T16:09:00Z</dcterms:created>
  <dcterms:modified xsi:type="dcterms:W3CDTF">2017-12-09T10:06:03Z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2052-10.1.0.6205</vt:lpwstr>
  </property>
</Properties>
</file>